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  <p:sldMasterId id="2147483686" r:id="rId3"/>
  </p:sldMasterIdLst>
  <p:notesMasterIdLst>
    <p:notesMasterId r:id="rId27"/>
  </p:notesMasterIdLst>
  <p:handoutMasterIdLst>
    <p:handoutMasterId r:id="rId28"/>
  </p:handoutMasterIdLst>
  <p:sldIdLst>
    <p:sldId id="257" r:id="rId4"/>
    <p:sldId id="359" r:id="rId5"/>
    <p:sldId id="360" r:id="rId6"/>
    <p:sldId id="361" r:id="rId7"/>
    <p:sldId id="343" r:id="rId8"/>
    <p:sldId id="344" r:id="rId9"/>
    <p:sldId id="345" r:id="rId10"/>
    <p:sldId id="337" r:id="rId11"/>
    <p:sldId id="338" r:id="rId12"/>
    <p:sldId id="340" r:id="rId13"/>
    <p:sldId id="341" r:id="rId14"/>
    <p:sldId id="355" r:id="rId15"/>
    <p:sldId id="354" r:id="rId16"/>
    <p:sldId id="347" r:id="rId17"/>
    <p:sldId id="272" r:id="rId18"/>
    <p:sldId id="352" r:id="rId19"/>
    <p:sldId id="353" r:id="rId20"/>
    <p:sldId id="348" r:id="rId21"/>
    <p:sldId id="349" r:id="rId22"/>
    <p:sldId id="351" r:id="rId23"/>
    <p:sldId id="282" r:id="rId24"/>
    <p:sldId id="357" r:id="rId25"/>
    <p:sldId id="323" r:id="rId2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AB87"/>
    <a:srgbClr val="539571"/>
    <a:srgbClr val="580000"/>
    <a:srgbClr val="820000"/>
    <a:srgbClr val="640000"/>
    <a:srgbClr val="1D652E"/>
    <a:srgbClr val="9A0000"/>
    <a:srgbClr val="B00000"/>
    <a:srgbClr val="227836"/>
    <a:srgbClr val="1D61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00" autoAdjust="0"/>
    <p:restoredTop sz="94671" autoAdjust="0"/>
  </p:normalViewPr>
  <p:slideViewPr>
    <p:cSldViewPr>
      <p:cViewPr>
        <p:scale>
          <a:sx n="100" d="100"/>
          <a:sy n="100" d="100"/>
        </p:scale>
        <p:origin x="-1362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31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2070" y="-8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gerenaia\AppData\Local\Microsoft\Windows\INetCache\Content.Outlook\9B6US0PW\diagramebi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menor\Desktop\&#4304;&#4309;&#4322;&#4317;&#4315;&#4304;&#4322;&#4312;&#4313;&#4304;\Reports%20template%20-%20monthly%20report_R_Englis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menor\Desktop\&#4304;&#4309;&#4322;&#4317;&#4315;&#4304;&#4322;&#4312;&#4313;&#4304;\Reports%20template%20-%20monthly%20report_R_Englis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menor\Desktop\&#4304;&#4309;&#4322;&#4317;&#4315;&#4304;&#4322;&#4312;&#4313;&#4304;\Reports%20template%20-%20monthly%20report_R_Englis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menor\Desktop\&#4316;&#4312;&#4316;&#4317;%20&#4309;&#4304;&#4313;&#4304;&#4316;&#4321;&#4312;&#4308;&#4305;&#4312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gerenaia\AppData\Local\Microsoft\Windows\INetCache\Content.Outlook\9B6US0PW\diagrameb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gerenaia\AppData\Local\Microsoft\Windows\INetCache\Content.Outlook\9B6US0PW\diagramebi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jgerenaia\AppData\Local\Microsoft\Windows\INetCache\Content.Outlook\9B6US0PW\diagrameb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Sheet1!$B$5:$C$5</c:f>
              <c:strCache>
                <c:ptCount val="2"/>
                <c:pt idx="0">
                  <c:v>სულ  დარეგისტრირებული სამუშაოს მაძიებელი</c:v>
                </c:pt>
                <c:pt idx="1">
                  <c:v>აქტიური მაძიებელი </c:v>
                </c:pt>
              </c:strCache>
            </c:strRef>
          </c:cat>
          <c:val>
            <c:numRef>
              <c:f>Sheet1!$B$6:$C$6</c:f>
              <c:numCache>
                <c:formatCode>General</c:formatCode>
                <c:ptCount val="2"/>
                <c:pt idx="0">
                  <c:v>176806</c:v>
                </c:pt>
                <c:pt idx="1">
                  <c:v>150839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308544"/>
        <c:axId val="83310080"/>
      </c:barChart>
      <c:catAx>
        <c:axId val="83308544"/>
        <c:scaling>
          <c:orientation val="minMax"/>
        </c:scaling>
        <c:delete val="0"/>
        <c:axPos val="b"/>
        <c:majorTickMark val="out"/>
        <c:minorTickMark val="none"/>
        <c:tickLblPos val="nextTo"/>
        <c:crossAx val="83310080"/>
        <c:crosses val="autoZero"/>
        <c:auto val="1"/>
        <c:lblAlgn val="ctr"/>
        <c:lblOffset val="100"/>
        <c:noMultiLvlLbl val="0"/>
      </c:catAx>
      <c:valAx>
        <c:axId val="83310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3085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'1.5'!$B$29:$F$29</c:f>
              <c:strCache>
                <c:ptCount val="5"/>
                <c:pt idx="0">
                  <c:v>თბილისი</c:v>
                </c:pt>
                <c:pt idx="1">
                  <c:v>აჭარა</c:v>
                </c:pt>
                <c:pt idx="2">
                  <c:v>იმერეთი</c:v>
                </c:pt>
                <c:pt idx="3">
                  <c:v>სამეგრელო-ზემო სვანეთი</c:v>
                </c:pt>
                <c:pt idx="4">
                  <c:v>შიდა ქართლი</c:v>
                </c:pt>
              </c:strCache>
            </c:strRef>
          </c:cat>
          <c:val>
            <c:numRef>
              <c:f>'1.5'!$B$30:$F$30</c:f>
              <c:numCache>
                <c:formatCode>General</c:formatCode>
                <c:ptCount val="5"/>
                <c:pt idx="0">
                  <c:v>8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378560"/>
        <c:axId val="105380096"/>
      </c:barChart>
      <c:catAx>
        <c:axId val="105378560"/>
        <c:scaling>
          <c:orientation val="minMax"/>
        </c:scaling>
        <c:delete val="0"/>
        <c:axPos val="b"/>
        <c:majorTickMark val="out"/>
        <c:minorTickMark val="none"/>
        <c:tickLblPos val="nextTo"/>
        <c:crossAx val="105380096"/>
        <c:crosses val="autoZero"/>
        <c:auto val="1"/>
        <c:lblAlgn val="ctr"/>
        <c:lblOffset val="100"/>
        <c:noMultiLvlLbl val="0"/>
      </c:catAx>
      <c:valAx>
        <c:axId val="105380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53785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Sheet2!$B$11:$J$11</c:f>
              <c:strCache>
                <c:ptCount val="9"/>
                <c:pt idx="0">
                  <c:v>თბილისი</c:v>
                </c:pt>
                <c:pt idx="1">
                  <c:v>გურია </c:v>
                </c:pt>
                <c:pt idx="2">
                  <c:v>აჭარა </c:v>
                </c:pt>
                <c:pt idx="3">
                  <c:v>იმერეთი  </c:v>
                </c:pt>
                <c:pt idx="4">
                  <c:v>კახეთი </c:v>
                </c:pt>
                <c:pt idx="5">
                  <c:v>სამეგრელო-ზემო სვანეთი</c:v>
                </c:pt>
                <c:pt idx="6">
                  <c:v>სამცხე -ჯავახეთი </c:v>
                </c:pt>
                <c:pt idx="7">
                  <c:v>შიდა ქართლი </c:v>
                </c:pt>
                <c:pt idx="8">
                  <c:v>მცხეთა-მთიანეთი</c:v>
                </c:pt>
              </c:strCache>
            </c:strRef>
          </c:cat>
          <c:val>
            <c:numRef>
              <c:f>Sheet2!$B$12:$J$12</c:f>
              <c:numCache>
                <c:formatCode>General</c:formatCode>
                <c:ptCount val="9"/>
                <c:pt idx="0">
                  <c:v>60</c:v>
                </c:pt>
                <c:pt idx="1">
                  <c:v>8</c:v>
                </c:pt>
                <c:pt idx="2">
                  <c:v>5</c:v>
                </c:pt>
                <c:pt idx="3">
                  <c:v>28</c:v>
                </c:pt>
                <c:pt idx="4">
                  <c:v>27</c:v>
                </c:pt>
                <c:pt idx="5">
                  <c:v>1</c:v>
                </c:pt>
                <c:pt idx="6">
                  <c:v>12</c:v>
                </c:pt>
                <c:pt idx="7">
                  <c:v>2</c:v>
                </c:pt>
                <c:pt idx="8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5675776"/>
        <c:axId val="105702144"/>
        <c:axId val="0"/>
      </c:bar3DChart>
      <c:catAx>
        <c:axId val="105675776"/>
        <c:scaling>
          <c:orientation val="minMax"/>
        </c:scaling>
        <c:delete val="0"/>
        <c:axPos val="b"/>
        <c:majorTickMark val="out"/>
        <c:minorTickMark val="none"/>
        <c:tickLblPos val="nextTo"/>
        <c:crossAx val="105702144"/>
        <c:crosses val="autoZero"/>
        <c:auto val="1"/>
        <c:lblAlgn val="ctr"/>
        <c:lblOffset val="100"/>
        <c:noMultiLvlLbl val="0"/>
      </c:catAx>
      <c:valAx>
        <c:axId val="105702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56757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7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Sheet2!$B$11:$I$11</c:f>
              <c:strCache>
                <c:ptCount val="8"/>
                <c:pt idx="0">
                  <c:v>თბილისი</c:v>
                </c:pt>
                <c:pt idx="1">
                  <c:v>გურია </c:v>
                </c:pt>
                <c:pt idx="2">
                  <c:v>აჭარა </c:v>
                </c:pt>
                <c:pt idx="3">
                  <c:v>იმერეთი  </c:v>
                </c:pt>
                <c:pt idx="4">
                  <c:v>კახეთი </c:v>
                </c:pt>
                <c:pt idx="5">
                  <c:v>სამეგრელო-ზემო სვანეთი</c:v>
                </c:pt>
                <c:pt idx="6">
                  <c:v>სამცხე -ჯავახეთი </c:v>
                </c:pt>
                <c:pt idx="7">
                  <c:v>შიდა ქართლი </c:v>
                </c:pt>
              </c:strCache>
            </c:strRef>
          </c:cat>
          <c:val>
            <c:numRef>
              <c:f>Sheet2!$B$12:$I$12</c:f>
              <c:numCache>
                <c:formatCode>General</c:formatCode>
                <c:ptCount val="8"/>
                <c:pt idx="0">
                  <c:v>60</c:v>
                </c:pt>
                <c:pt idx="1">
                  <c:v>8</c:v>
                </c:pt>
                <c:pt idx="2">
                  <c:v>5</c:v>
                </c:pt>
                <c:pt idx="3">
                  <c:v>28</c:v>
                </c:pt>
                <c:pt idx="4">
                  <c:v>27</c:v>
                </c:pt>
                <c:pt idx="5">
                  <c:v>1</c:v>
                </c:pt>
                <c:pt idx="6">
                  <c:v>12</c:v>
                </c:pt>
                <c:pt idx="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5733120"/>
        <c:axId val="105731584"/>
        <c:axId val="0"/>
      </c:bar3DChart>
      <c:valAx>
        <c:axId val="1057315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05733120"/>
        <c:crosses val="autoZero"/>
        <c:crossBetween val="between"/>
      </c:valAx>
      <c:catAx>
        <c:axId val="105733120"/>
        <c:scaling>
          <c:orientation val="minMax"/>
        </c:scaling>
        <c:delete val="0"/>
        <c:axPos val="l"/>
        <c:majorTickMark val="out"/>
        <c:minorTickMark val="none"/>
        <c:tickLblPos val="nextTo"/>
        <c:crossAx val="1057315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Sheet3!$C$10:$F$10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2018-1 ივნისის მდგ</c:v>
                </c:pt>
              </c:strCache>
            </c:strRef>
          </c:cat>
          <c:val>
            <c:numRef>
              <c:f>Sheet3!$C$11:$F$11</c:f>
              <c:numCache>
                <c:formatCode>General</c:formatCode>
                <c:ptCount val="4"/>
                <c:pt idx="0">
                  <c:v>349</c:v>
                </c:pt>
                <c:pt idx="1">
                  <c:v>670</c:v>
                </c:pt>
                <c:pt idx="2">
                  <c:v>1775</c:v>
                </c:pt>
                <c:pt idx="3">
                  <c:v>578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749888"/>
        <c:axId val="105813120"/>
      </c:barChart>
      <c:catAx>
        <c:axId val="105749888"/>
        <c:scaling>
          <c:orientation val="minMax"/>
        </c:scaling>
        <c:delete val="0"/>
        <c:axPos val="b"/>
        <c:majorTickMark val="out"/>
        <c:minorTickMark val="none"/>
        <c:tickLblPos val="nextTo"/>
        <c:crossAx val="105813120"/>
        <c:crosses val="autoZero"/>
        <c:auto val="1"/>
        <c:lblAlgn val="ctr"/>
        <c:lblOffset val="100"/>
        <c:noMultiLvlLbl val="0"/>
      </c:catAx>
      <c:valAx>
        <c:axId val="105813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57498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600" baseline="0"/>
            </a:pPr>
            <a:r>
              <a:rPr lang="ka-GE" sz="1600" b="1" i="0" baseline="0" dirty="0">
                <a:effectLst/>
              </a:rPr>
              <a:t>სამუშაოს მაძიებელთა პროცენტული განაწილება რეგიონების </a:t>
            </a:r>
            <a:r>
              <a:rPr lang="ka-GE" sz="1600" b="1" i="0" baseline="0" dirty="0" smtClean="0">
                <a:effectLst/>
              </a:rPr>
              <a:t>მიხედვით %  2018წ</a:t>
            </a:r>
            <a:endParaRPr lang="en-US" sz="1600" baseline="0" dirty="0">
              <a:effectLst/>
            </a:endParaRPr>
          </a:p>
        </c:rich>
      </c:tx>
      <c:layout>
        <c:manualLayout>
          <c:xMode val="edge"/>
          <c:yMode val="edge"/>
          <c:x val="0.23082350417854805"/>
          <c:y val="5.9620916104172708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6381084907223861"/>
          <c:y val="0.25170629502841374"/>
          <c:w val="0.38180126522646207"/>
          <c:h val="0.70333789461123497"/>
        </c:manualLayout>
      </c:layout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700" baseline="0"/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Hárok2!$A$3:$A$16</c:f>
              <c:strCache>
                <c:ptCount val="14"/>
                <c:pt idx="0">
                  <c:v>თბილისი</c:v>
                </c:pt>
                <c:pt idx="1">
                  <c:v>აფხაზეთი</c:v>
                </c:pt>
                <c:pt idx="2">
                  <c:v>აჭარა</c:v>
                </c:pt>
                <c:pt idx="3">
                  <c:v>გურია</c:v>
                </c:pt>
                <c:pt idx="4">
                  <c:v>იმერეთი</c:v>
                </c:pt>
                <c:pt idx="5">
                  <c:v>კახეთი</c:v>
                </c:pt>
                <c:pt idx="6">
                  <c:v>მცხეთა-მთიანეთი</c:v>
                </c:pt>
                <c:pt idx="7">
                  <c:v>რაჭა-ლეჩხუმ-ქვემო სვანეთ.</c:v>
                </c:pt>
                <c:pt idx="8">
                  <c:v>სამეგრელო-ზემო სვანეთ.</c:v>
                </c:pt>
                <c:pt idx="9">
                  <c:v>სამცხე-ჯავახეთი</c:v>
                </c:pt>
                <c:pt idx="10">
                  <c:v>ქვემო-ქართლი</c:v>
                </c:pt>
                <c:pt idx="11">
                  <c:v>შიდა-ქართლი</c:v>
                </c:pt>
                <c:pt idx="12">
                  <c:v>ცხინვალი</c:v>
                </c:pt>
                <c:pt idx="13">
                  <c:v>ძველი ცხინვალი</c:v>
                </c:pt>
              </c:strCache>
            </c:strRef>
          </c:cat>
          <c:val>
            <c:numRef>
              <c:f>Hárok2!$C$3:$C$16</c:f>
              <c:numCache>
                <c:formatCode>0.00</c:formatCode>
                <c:ptCount val="14"/>
                <c:pt idx="0">
                  <c:v>25.879592451314998</c:v>
                </c:pt>
                <c:pt idx="1">
                  <c:v>6.8460148564545271</c:v>
                </c:pt>
                <c:pt idx="2">
                  <c:v>5.6012848825537045</c:v>
                </c:pt>
                <c:pt idx="3">
                  <c:v>3.8433547480425618</c:v>
                </c:pt>
                <c:pt idx="4">
                  <c:v>15.279311383256374</c:v>
                </c:pt>
                <c:pt idx="5">
                  <c:v>8.5562638024493065</c:v>
                </c:pt>
                <c:pt idx="6">
                  <c:v>4.3465167637020681</c:v>
                </c:pt>
                <c:pt idx="7">
                  <c:v>1.2760991768721139</c:v>
                </c:pt>
                <c:pt idx="8">
                  <c:v>6.977765508933949</c:v>
                </c:pt>
                <c:pt idx="9">
                  <c:v>3.4593957036739611</c:v>
                </c:pt>
                <c:pt idx="10">
                  <c:v>9.5788998193133903</c:v>
                </c:pt>
                <c:pt idx="11">
                  <c:v>7.2902027705280066</c:v>
                </c:pt>
                <c:pt idx="12">
                  <c:v>1.0502409154788195</c:v>
                </c:pt>
                <c:pt idx="13">
                  <c:v>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377086187954428"/>
          <c:y val="0.19022694890411426"/>
          <c:w val="0.2072946112983331"/>
          <c:h val="0.7596277738010021"/>
        </c:manualLayout>
      </c:layout>
      <c:overlay val="0"/>
      <c:txPr>
        <a:bodyPr/>
        <a:lstStyle/>
        <a:p>
          <a:pPr>
            <a:defRPr sz="1100" baseline="0"/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aseline="0"/>
            </a:pPr>
            <a:r>
              <a:rPr lang="ka-GE" sz="1700" b="1" i="0" baseline="0" dirty="0">
                <a:effectLst/>
              </a:rPr>
              <a:t>სამუშაოს მაძიებელთა ასაკობრივი </a:t>
            </a:r>
            <a:r>
              <a:rPr lang="ka-GE" sz="1700" b="1" i="0" baseline="0" dirty="0" smtClean="0">
                <a:effectLst/>
              </a:rPr>
              <a:t>სტრუქტურა 2017 წ</a:t>
            </a:r>
            <a:endParaRPr lang="en-US" sz="1700" baseline="0" dirty="0">
              <a:effectLst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sideWall>
    <c:backWall>
      <c:thickness val="0"/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Hárok4!$B$4</c:f>
              <c:strCache>
                <c:ptCount val="1"/>
                <c:pt idx="0">
                  <c:v>Number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7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Hárok4!$A$5:$A$15</c:f>
              <c:strCache>
                <c:ptCount val="11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65+</c:v>
                </c:pt>
              </c:strCache>
            </c:strRef>
          </c:cat>
          <c:val>
            <c:numRef>
              <c:f>Hárok4!$B$5:$B$15</c:f>
              <c:numCache>
                <c:formatCode>[$-10437]#,##0;\-#,##0</c:formatCode>
                <c:ptCount val="11"/>
                <c:pt idx="0">
                  <c:v>2207</c:v>
                </c:pt>
                <c:pt idx="1">
                  <c:v>11686</c:v>
                </c:pt>
                <c:pt idx="2">
                  <c:v>14020</c:v>
                </c:pt>
                <c:pt idx="3">
                  <c:v>11188</c:v>
                </c:pt>
                <c:pt idx="4">
                  <c:v>9159</c:v>
                </c:pt>
                <c:pt idx="5">
                  <c:v>7933</c:v>
                </c:pt>
                <c:pt idx="6">
                  <c:v>6988</c:v>
                </c:pt>
                <c:pt idx="7">
                  <c:v>6566</c:v>
                </c:pt>
                <c:pt idx="8">
                  <c:v>5881</c:v>
                </c:pt>
                <c:pt idx="9">
                  <c:v>2837</c:v>
                </c:pt>
                <c:pt idx="10">
                  <c:v>1230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84191872"/>
        <c:axId val="84284928"/>
        <c:axId val="0"/>
      </c:bar3DChart>
      <c:catAx>
        <c:axId val="84191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 baseline="0"/>
            </a:pPr>
            <a:endParaRPr lang="en-US"/>
          </a:p>
        </c:txPr>
        <c:crossAx val="84284928"/>
        <c:crosses val="autoZero"/>
        <c:auto val="1"/>
        <c:lblAlgn val="ctr"/>
        <c:lblOffset val="100"/>
        <c:noMultiLvlLbl val="0"/>
      </c:catAx>
      <c:valAx>
        <c:axId val="84284928"/>
        <c:scaling>
          <c:orientation val="minMax"/>
        </c:scaling>
        <c:delete val="0"/>
        <c:axPos val="l"/>
        <c:majorGridlines/>
        <c:numFmt formatCode="[$-10437]#,##0;\-#,##0" sourceLinked="1"/>
        <c:majorTickMark val="out"/>
        <c:minorTickMark val="none"/>
        <c:tickLblPos val="nextTo"/>
        <c:spPr>
          <a:noFill/>
        </c:spPr>
        <c:txPr>
          <a:bodyPr/>
          <a:lstStyle/>
          <a:p>
            <a:pPr>
              <a:defRPr sz="700" baseline="0"/>
            </a:pPr>
            <a:endParaRPr lang="en-US"/>
          </a:p>
        </c:txPr>
        <c:crossAx val="84191872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ka-GE" sz="1600" b="1" i="0" baseline="0" dirty="0">
                <a:effectLst/>
              </a:rPr>
              <a:t>სამუშაოს მაძიებელთა განაწილება განათლების დონის </a:t>
            </a:r>
            <a:r>
              <a:rPr lang="ka-GE" sz="1600" b="1" i="0" baseline="0" dirty="0" smtClean="0">
                <a:effectLst/>
              </a:rPr>
              <a:t>მიხედვით 2017წ</a:t>
            </a:r>
            <a:endParaRPr lang="en-US" sz="1600" baseline="0" dirty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 sz="800" baseline="0" dirty="0">
              <a:effectLst/>
            </a:endParaRPr>
          </a:p>
        </c:rich>
      </c:tx>
      <c:layout>
        <c:manualLayout>
          <c:xMode val="edge"/>
          <c:yMode val="edge"/>
          <c:x val="0.13002275995837362"/>
          <c:y val="3.956244445061659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257184198129078"/>
          <c:y val="0.27485749380279734"/>
          <c:w val="0.3743872400565314"/>
          <c:h val="0.58278140145171031"/>
        </c:manualLayout>
      </c:layout>
      <c:pieChart>
        <c:varyColors val="1"/>
        <c:ser>
          <c:idx val="0"/>
          <c:order val="0"/>
          <c:tx>
            <c:strRef>
              <c:f>Hárok5!$C$4</c:f>
              <c:strCache>
                <c:ptCount val="1"/>
                <c:pt idx="0">
                  <c:v>პროცენტი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700" baseline="0"/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Hárok5!$A$5:$A$13</c:f>
              <c:strCache>
                <c:ptCount val="9"/>
                <c:pt idx="0">
                  <c:v>საშუალო</c:v>
                </c:pt>
                <c:pt idx="1">
                  <c:v>პროფესიული</c:v>
                </c:pt>
                <c:pt idx="2">
                  <c:v>ბაკალავრი</c:v>
                </c:pt>
                <c:pt idx="3">
                  <c:v>მაგისტრი</c:v>
                </c:pt>
                <c:pt idx="4">
                  <c:v>მაგისტრთან გათანაბრებული</c:v>
                </c:pt>
                <c:pt idx="5">
                  <c:v>დოქტორი</c:v>
                </c:pt>
                <c:pt idx="6">
                  <c:v>სტუდენტი</c:v>
                </c:pt>
                <c:pt idx="7">
                  <c:v>სხვა </c:v>
                </c:pt>
                <c:pt idx="8">
                  <c:v>გაურკვეველი</c:v>
                </c:pt>
              </c:strCache>
            </c:strRef>
          </c:cat>
          <c:val>
            <c:numRef>
              <c:f>Hárok5!$C$5:$C$13</c:f>
              <c:numCache>
                <c:formatCode>0.00</c:formatCode>
                <c:ptCount val="9"/>
                <c:pt idx="0">
                  <c:v>33.667938165027103</c:v>
                </c:pt>
                <c:pt idx="1">
                  <c:v>15.384711905239911</c:v>
                </c:pt>
                <c:pt idx="2">
                  <c:v>21.494177875928528</c:v>
                </c:pt>
                <c:pt idx="3">
                  <c:v>5.8208693033527403</c:v>
                </c:pt>
                <c:pt idx="4">
                  <c:v>5.7455832162216423</c:v>
                </c:pt>
                <c:pt idx="5">
                  <c:v>0.33251355149568362</c:v>
                </c:pt>
                <c:pt idx="6">
                  <c:v>4.1670849227062838</c:v>
                </c:pt>
                <c:pt idx="7">
                  <c:v>8.1271331058020486</c:v>
                </c:pt>
                <c:pt idx="8">
                  <c:v>5.2599879542260588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444998505643694"/>
          <c:y val="0.23626946631671045"/>
          <c:w val="0.17087684017505828"/>
          <c:h val="0.53579002624671912"/>
        </c:manualLayout>
      </c:layout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ka-GE" sz="1800" b="1" i="0" baseline="0" dirty="0">
                <a:effectLst/>
              </a:rPr>
              <a:t>ვაკანსიების განაწილება წლის </a:t>
            </a:r>
            <a:r>
              <a:rPr lang="ka-GE" sz="1800" b="1" i="0" baseline="0" dirty="0" smtClean="0">
                <a:effectLst/>
              </a:rPr>
              <a:t>დასაწყისიდან 2017 წ.</a:t>
            </a:r>
            <a:endParaRPr lang="en-US" sz="1800" b="1" dirty="0">
              <a:effectLst/>
            </a:endParaRPr>
          </a:p>
        </c:rich>
      </c:tx>
      <c:layout>
        <c:manualLayout>
          <c:xMode val="edge"/>
          <c:yMode val="edge"/>
          <c:x val="0.15918030470177319"/>
          <c:y val="1.3064392022285589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7371172353455817E-2"/>
          <c:y val="0.22136154855643045"/>
          <c:w val="0.46764216972878392"/>
          <c:h val="0.6477168999708369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Sheet1!$A$2:$A$12</c:f>
              <c:strCache>
                <c:ptCount val="11"/>
                <c:pt idx="0">
                  <c:v>თბილისი/ Tbilisi </c:v>
                </c:pt>
                <c:pt idx="1">
                  <c:v>აჭარა/ Adjara </c:v>
                </c:pt>
                <c:pt idx="2">
                  <c:v>გურია/ Guria </c:v>
                </c:pt>
                <c:pt idx="3">
                  <c:v>იმერეთი/ Imereti </c:v>
                </c:pt>
                <c:pt idx="4">
                  <c:v>კახეთი/ Kakheti </c:v>
                </c:pt>
                <c:pt idx="5">
                  <c:v>მცხეთა მთიანეთი/ Mtskheta Mtianeti</c:v>
                </c:pt>
                <c:pt idx="6">
                  <c:v>რაჭა ლეჩხუმ ქვემო სვანეთ./ Racha-Lechxum Kvemo Svaneti</c:v>
                </c:pt>
                <c:pt idx="7">
                  <c:v>სამეგრელო ზემო სვანეთი/ Samegrelo Zemo Svaneti </c:v>
                </c:pt>
                <c:pt idx="8">
                  <c:v>სამცხე ჯავახეთი/ Samtskhe Javakheit </c:v>
                </c:pt>
                <c:pt idx="9">
                  <c:v>ქვემო ქართლი/ Kvemo Kartli </c:v>
                </c:pt>
                <c:pt idx="10">
                  <c:v>შიდა ქართლი/ Shida Kartli 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1625</c:v>
                </c:pt>
                <c:pt idx="1">
                  <c:v>250</c:v>
                </c:pt>
                <c:pt idx="2">
                  <c:v>127</c:v>
                </c:pt>
                <c:pt idx="3">
                  <c:v>548</c:v>
                </c:pt>
                <c:pt idx="4">
                  <c:v>275</c:v>
                </c:pt>
                <c:pt idx="5">
                  <c:v>126</c:v>
                </c:pt>
                <c:pt idx="6">
                  <c:v>24</c:v>
                </c:pt>
                <c:pt idx="7">
                  <c:v>88</c:v>
                </c:pt>
                <c:pt idx="8">
                  <c:v>161</c:v>
                </c:pt>
                <c:pt idx="9">
                  <c:v>79</c:v>
                </c:pt>
                <c:pt idx="10">
                  <c:v>179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468621931085023"/>
          <c:y val="0.10127737879812961"/>
          <c:w val="0.3375360442097704"/>
          <c:h val="0.88671915443084481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'1.3'!$D$7:$N$7</c:f>
              <c:strCache>
                <c:ptCount val="11"/>
                <c:pt idx="0">
                  <c:v>თბილისი</c:v>
                </c:pt>
                <c:pt idx="1">
                  <c:v>აჭარა</c:v>
                </c:pt>
                <c:pt idx="2">
                  <c:v>გურია</c:v>
                </c:pt>
                <c:pt idx="3">
                  <c:v>იმერეთი</c:v>
                </c:pt>
                <c:pt idx="4">
                  <c:v>კახეთი </c:v>
                </c:pt>
                <c:pt idx="5">
                  <c:v>სამეგრელო-ზემო სვანეთი</c:v>
                </c:pt>
                <c:pt idx="6">
                  <c:v>სამცხე -ჯავახეთი </c:v>
                </c:pt>
                <c:pt idx="7">
                  <c:v>ქვემო ქართლი </c:v>
                </c:pt>
                <c:pt idx="8">
                  <c:v>შიდა ქართლი </c:v>
                </c:pt>
                <c:pt idx="9">
                  <c:v>რაჭა-ლეჩხუმი </c:v>
                </c:pt>
                <c:pt idx="10">
                  <c:v>მცხეთა-მთიანეთი </c:v>
                </c:pt>
              </c:strCache>
            </c:strRef>
          </c:cat>
          <c:val>
            <c:numRef>
              <c:f>'1.3'!$D$8:$N$8</c:f>
              <c:numCache>
                <c:formatCode>General</c:formatCode>
                <c:ptCount val="11"/>
                <c:pt idx="0">
                  <c:v>588</c:v>
                </c:pt>
                <c:pt idx="1">
                  <c:v>72</c:v>
                </c:pt>
                <c:pt idx="2">
                  <c:v>46</c:v>
                </c:pt>
                <c:pt idx="3">
                  <c:v>400</c:v>
                </c:pt>
                <c:pt idx="4">
                  <c:v>346</c:v>
                </c:pt>
                <c:pt idx="5">
                  <c:v>23</c:v>
                </c:pt>
                <c:pt idx="6">
                  <c:v>63</c:v>
                </c:pt>
                <c:pt idx="7">
                  <c:v>37</c:v>
                </c:pt>
                <c:pt idx="8">
                  <c:v>63</c:v>
                </c:pt>
                <c:pt idx="9">
                  <c:v>4</c:v>
                </c:pt>
                <c:pt idx="10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650368"/>
        <c:axId val="94651904"/>
      </c:barChart>
      <c:catAx>
        <c:axId val="94650368"/>
        <c:scaling>
          <c:orientation val="minMax"/>
        </c:scaling>
        <c:delete val="0"/>
        <c:axPos val="b"/>
        <c:majorTickMark val="out"/>
        <c:minorTickMark val="none"/>
        <c:tickLblPos val="nextTo"/>
        <c:crossAx val="94651904"/>
        <c:crosses val="autoZero"/>
        <c:auto val="1"/>
        <c:lblAlgn val="ctr"/>
        <c:lblOffset val="100"/>
        <c:noMultiLvlLbl val="0"/>
      </c:catAx>
      <c:valAx>
        <c:axId val="94651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6503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'1.4'!$C$6:$H$6</c:f>
              <c:strCache>
                <c:ptCount val="6"/>
                <c:pt idx="0">
                  <c:v>თბილისი</c:v>
                </c:pt>
                <c:pt idx="1">
                  <c:v>აჭარა</c:v>
                </c:pt>
                <c:pt idx="2">
                  <c:v>იმერეთი</c:v>
                </c:pt>
                <c:pt idx="3">
                  <c:v>კახეთი </c:v>
                </c:pt>
                <c:pt idx="4">
                  <c:v>ქვემო ქართლი </c:v>
                </c:pt>
                <c:pt idx="5">
                  <c:v>მცხეთა-მთიანეთი </c:v>
                </c:pt>
              </c:strCache>
            </c:strRef>
          </c:cat>
          <c:val>
            <c:numRef>
              <c:f>'1.4'!$C$7:$H$7</c:f>
              <c:numCache>
                <c:formatCode>General</c:formatCode>
                <c:ptCount val="6"/>
                <c:pt idx="0">
                  <c:v>48</c:v>
                </c:pt>
                <c:pt idx="1">
                  <c:v>52</c:v>
                </c:pt>
                <c:pt idx="2">
                  <c:v>69</c:v>
                </c:pt>
                <c:pt idx="3">
                  <c:v>50</c:v>
                </c:pt>
                <c:pt idx="4">
                  <c:v>72</c:v>
                </c:pt>
                <c:pt idx="5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94741632"/>
        <c:axId val="94743168"/>
        <c:axId val="0"/>
      </c:bar3DChart>
      <c:catAx>
        <c:axId val="94741632"/>
        <c:scaling>
          <c:orientation val="minMax"/>
        </c:scaling>
        <c:delete val="0"/>
        <c:axPos val="b"/>
        <c:majorTickMark val="out"/>
        <c:minorTickMark val="none"/>
        <c:tickLblPos val="nextTo"/>
        <c:crossAx val="94743168"/>
        <c:crosses val="autoZero"/>
        <c:auto val="1"/>
        <c:lblAlgn val="ctr"/>
        <c:lblOffset val="100"/>
        <c:noMultiLvlLbl val="0"/>
      </c:catAx>
      <c:valAx>
        <c:axId val="94743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7416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Sheet2!$B$11:$J$11</c:f>
              <c:strCache>
                <c:ptCount val="9"/>
                <c:pt idx="0">
                  <c:v>თბილისი</c:v>
                </c:pt>
                <c:pt idx="1">
                  <c:v>გურია </c:v>
                </c:pt>
                <c:pt idx="2">
                  <c:v>აჭარა </c:v>
                </c:pt>
                <c:pt idx="3">
                  <c:v>იმერეთი  </c:v>
                </c:pt>
                <c:pt idx="4">
                  <c:v>კახეთი </c:v>
                </c:pt>
                <c:pt idx="5">
                  <c:v>სამეგრელო-ზემო სვანეთი</c:v>
                </c:pt>
                <c:pt idx="6">
                  <c:v>სამცხე -ჯავახეთი </c:v>
                </c:pt>
                <c:pt idx="7">
                  <c:v>შიდა ქართლი </c:v>
                </c:pt>
                <c:pt idx="8">
                  <c:v>მცხეთა-მთიანეთი</c:v>
                </c:pt>
              </c:strCache>
            </c:strRef>
          </c:cat>
          <c:val>
            <c:numRef>
              <c:f>Sheet2!$B$12:$J$12</c:f>
              <c:numCache>
                <c:formatCode>General</c:formatCode>
                <c:ptCount val="9"/>
                <c:pt idx="0">
                  <c:v>60</c:v>
                </c:pt>
                <c:pt idx="1">
                  <c:v>8</c:v>
                </c:pt>
                <c:pt idx="2">
                  <c:v>5</c:v>
                </c:pt>
                <c:pt idx="3">
                  <c:v>28</c:v>
                </c:pt>
                <c:pt idx="4">
                  <c:v>27</c:v>
                </c:pt>
                <c:pt idx="5">
                  <c:v>1</c:v>
                </c:pt>
                <c:pt idx="6">
                  <c:v>12</c:v>
                </c:pt>
                <c:pt idx="7">
                  <c:v>2</c:v>
                </c:pt>
                <c:pt idx="8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4772608"/>
        <c:axId val="94774400"/>
        <c:axId val="0"/>
      </c:bar3DChart>
      <c:catAx>
        <c:axId val="94772608"/>
        <c:scaling>
          <c:orientation val="minMax"/>
        </c:scaling>
        <c:delete val="0"/>
        <c:axPos val="b"/>
        <c:majorTickMark val="out"/>
        <c:minorTickMark val="none"/>
        <c:tickLblPos val="nextTo"/>
        <c:crossAx val="94774400"/>
        <c:crosses val="autoZero"/>
        <c:auto val="1"/>
        <c:lblAlgn val="ctr"/>
        <c:lblOffset val="100"/>
        <c:noMultiLvlLbl val="0"/>
      </c:catAx>
      <c:valAx>
        <c:axId val="94774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7726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'1.5'!$B$5:$G$5</c:f>
              <c:strCache>
                <c:ptCount val="6"/>
                <c:pt idx="0">
                  <c:v>თბილისი</c:v>
                </c:pt>
                <c:pt idx="1">
                  <c:v>აჭარა</c:v>
                </c:pt>
                <c:pt idx="2">
                  <c:v>გურია</c:v>
                </c:pt>
                <c:pt idx="3">
                  <c:v>იმერეთი</c:v>
                </c:pt>
                <c:pt idx="4">
                  <c:v>კახეთი </c:v>
                </c:pt>
                <c:pt idx="5">
                  <c:v>შიდა ქართლი</c:v>
                </c:pt>
              </c:strCache>
            </c:strRef>
          </c:cat>
          <c:val>
            <c:numRef>
              <c:f>'1.5'!$B$6:$G$6</c:f>
              <c:numCache>
                <c:formatCode>General</c:formatCode>
                <c:ptCount val="6"/>
                <c:pt idx="0">
                  <c:v>71</c:v>
                </c:pt>
                <c:pt idx="1">
                  <c:v>19</c:v>
                </c:pt>
                <c:pt idx="2">
                  <c:v>17</c:v>
                </c:pt>
                <c:pt idx="3">
                  <c:v>19</c:v>
                </c:pt>
                <c:pt idx="4">
                  <c:v>16</c:v>
                </c:pt>
                <c:pt idx="5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5347712"/>
        <c:axId val="105353600"/>
        <c:axId val="0"/>
      </c:bar3DChart>
      <c:catAx>
        <c:axId val="105347712"/>
        <c:scaling>
          <c:orientation val="minMax"/>
        </c:scaling>
        <c:delete val="0"/>
        <c:axPos val="b"/>
        <c:majorTickMark val="out"/>
        <c:minorTickMark val="none"/>
        <c:tickLblPos val="nextTo"/>
        <c:crossAx val="105353600"/>
        <c:crosses val="autoZero"/>
        <c:auto val="1"/>
        <c:lblAlgn val="ctr"/>
        <c:lblOffset val="100"/>
        <c:noMultiLvlLbl val="0"/>
      </c:catAx>
      <c:valAx>
        <c:axId val="105353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53477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868E16-6CA2-314C-A0C1-70C58C661BAF}" type="doc">
      <dgm:prSet loTypeId="urn:microsoft.com/office/officeart/2005/8/layout/cycle2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FC1095-79AC-644D-8D69-E3B4C7E38239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მაძიებლის ჩართულობა </a:t>
          </a:r>
          <a:endParaRPr lang="en-US" sz="1200" b="1" dirty="0">
            <a:solidFill>
              <a:schemeClr val="bg1"/>
            </a:solidFill>
          </a:endParaRPr>
        </a:p>
      </dgm:t>
    </dgm:pt>
    <dgm:pt modelId="{3D540C38-A531-6046-AA2E-DCD27778E617}" type="parTrans" cxnId="{DDD4FAFE-CB5E-8249-8016-95AD6ACEE1BE}">
      <dgm:prSet/>
      <dgm:spPr/>
      <dgm:t>
        <a:bodyPr/>
        <a:lstStyle/>
        <a:p>
          <a:endParaRPr lang="en-US"/>
        </a:p>
      </dgm:t>
    </dgm:pt>
    <dgm:pt modelId="{72F38DEB-46B5-C844-8A14-F12A031F2E17}" type="sibTrans" cxnId="{DDD4FAFE-CB5E-8249-8016-95AD6ACEE1BE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2C279B6F-D8E2-1340-9B86-E8BA82320ECA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პროფესიული პროფილი</a:t>
          </a:r>
          <a:endParaRPr lang="en-US" sz="1200" b="1" dirty="0">
            <a:solidFill>
              <a:schemeClr val="bg1"/>
            </a:solidFill>
          </a:endParaRPr>
        </a:p>
      </dgm:t>
    </dgm:pt>
    <dgm:pt modelId="{AF9403BF-7E3B-E446-9D14-5EA5A114D609}" type="parTrans" cxnId="{64FFCEFC-8F06-B945-A893-9E93AB5DCC82}">
      <dgm:prSet/>
      <dgm:spPr/>
      <dgm:t>
        <a:bodyPr/>
        <a:lstStyle/>
        <a:p>
          <a:endParaRPr lang="en-US"/>
        </a:p>
      </dgm:t>
    </dgm:pt>
    <dgm:pt modelId="{5B33E904-776A-C544-A707-79DB5F04E9D6}" type="sibTrans" cxnId="{64FFCEFC-8F06-B945-A893-9E93AB5DCC82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BF7DAFF8-73C1-7B42-B9B2-D878EC53A923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სამუშაოს ძიება</a:t>
          </a:r>
          <a:endParaRPr lang="en-US" sz="1200" b="1" dirty="0">
            <a:solidFill>
              <a:schemeClr val="bg1"/>
            </a:solidFill>
          </a:endParaRPr>
        </a:p>
      </dgm:t>
    </dgm:pt>
    <dgm:pt modelId="{DF04FB4A-3447-5A48-AC07-BCDCC879D837}" type="parTrans" cxnId="{0F9C9FBB-A0F3-E94E-B985-F8478A1840FF}">
      <dgm:prSet/>
      <dgm:spPr/>
      <dgm:t>
        <a:bodyPr/>
        <a:lstStyle/>
        <a:p>
          <a:endParaRPr lang="en-US"/>
        </a:p>
      </dgm:t>
    </dgm:pt>
    <dgm:pt modelId="{C37E3854-A6ED-5341-90AE-DF836F973A7D}" type="sibTrans" cxnId="{0F9C9FBB-A0F3-E94E-B985-F8478A1840FF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6AC4730D-2CCB-9848-B1AF-8E372FFBEDE1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დამსაქმებლის ჩართულობა</a:t>
          </a:r>
          <a:endParaRPr lang="en-US" sz="1200" b="1" dirty="0">
            <a:solidFill>
              <a:schemeClr val="bg1"/>
            </a:solidFill>
          </a:endParaRPr>
        </a:p>
      </dgm:t>
    </dgm:pt>
    <dgm:pt modelId="{0F9516B8-FDE9-5943-B61E-B09AEB50B1D4}" type="parTrans" cxnId="{F7880C00-A9FA-F24E-8B47-5174BBFE4666}">
      <dgm:prSet/>
      <dgm:spPr/>
      <dgm:t>
        <a:bodyPr/>
        <a:lstStyle/>
        <a:p>
          <a:endParaRPr lang="en-US"/>
        </a:p>
      </dgm:t>
    </dgm:pt>
    <dgm:pt modelId="{FA54BE3B-1691-9F47-BD79-06F270F38DDD}" type="sibTrans" cxnId="{F7880C00-A9FA-F24E-8B47-5174BBFE4666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EA4A1E02-2FD6-F948-A07C-362DC3ECBC38}">
      <dgm:prSet phldrT="[Text]"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r>
            <a:rPr lang="ka-GE" sz="1200" b="1" dirty="0" smtClean="0">
              <a:solidFill>
                <a:schemeClr val="bg1"/>
              </a:solidFill>
            </a:rPr>
            <a:t>მხარდაჭერა ადგილზე და მის მიღმა</a:t>
          </a:r>
          <a:endParaRPr lang="en-US" sz="1200" b="1" dirty="0">
            <a:solidFill>
              <a:schemeClr val="bg1"/>
            </a:solidFill>
          </a:endParaRPr>
        </a:p>
      </dgm:t>
    </dgm:pt>
    <dgm:pt modelId="{D1585264-0689-0A40-9DC7-21724649382B}" type="parTrans" cxnId="{3D6E6638-8F42-5546-8CBD-02F7BABB8C80}">
      <dgm:prSet/>
      <dgm:spPr/>
      <dgm:t>
        <a:bodyPr/>
        <a:lstStyle/>
        <a:p>
          <a:endParaRPr lang="en-US"/>
        </a:p>
      </dgm:t>
    </dgm:pt>
    <dgm:pt modelId="{FCAE6E10-40C6-1647-8431-9E7D2ED5A81C}" type="sibTrans" cxnId="{3D6E6638-8F42-5546-8CBD-02F7BABB8C80}">
      <dgm:prSet custT="1"/>
      <dgm:sp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</dgm:spPr>
      <dgm:t>
        <a:bodyPr/>
        <a:lstStyle/>
        <a:p>
          <a:endParaRPr lang="en-US" sz="1200" b="1" dirty="0">
            <a:solidFill>
              <a:schemeClr val="bg1"/>
            </a:solidFill>
          </a:endParaRPr>
        </a:p>
      </dgm:t>
    </dgm:pt>
    <dgm:pt modelId="{656E8720-E56F-5343-BA7C-B23B4ABFE47D}" type="pres">
      <dgm:prSet presAssocID="{ED868E16-6CA2-314C-A0C1-70C58C661BA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DCF514-55C9-0144-A49C-4AD576DE96BF}" type="pres">
      <dgm:prSet presAssocID="{1AFC1095-79AC-644D-8D69-E3B4C7E38239}" presName="node" presStyleLbl="node1" presStyleIdx="0" presStyleCnt="5" custScaleX="114262" custScaleY="103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5A5DF5-2A0A-8943-93D7-83D3C9C54904}" type="pres">
      <dgm:prSet presAssocID="{72F38DEB-46B5-C844-8A14-F12A031F2E17}" presName="sibTrans" presStyleLbl="sibTrans2D1" presStyleIdx="0" presStyleCnt="5" custScaleX="114886" custScaleY="105793"/>
      <dgm:spPr/>
      <dgm:t>
        <a:bodyPr/>
        <a:lstStyle/>
        <a:p>
          <a:endParaRPr lang="en-US"/>
        </a:p>
      </dgm:t>
    </dgm:pt>
    <dgm:pt modelId="{CD0E009F-C654-0D40-8F00-187926C99FBE}" type="pres">
      <dgm:prSet presAssocID="{72F38DEB-46B5-C844-8A14-F12A031F2E17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A680916A-0A3A-7149-AB72-4986B3FDF955}" type="pres">
      <dgm:prSet presAssocID="{2C279B6F-D8E2-1340-9B86-E8BA82320ECA}" presName="node" presStyleLbl="node1" presStyleIdx="1" presStyleCnt="5" custScaleX="109597" custScaleY="103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2C491E-294E-544A-B9BF-221C05869CE3}" type="pres">
      <dgm:prSet presAssocID="{5B33E904-776A-C544-A707-79DB5F04E9D6}" presName="sibTrans" presStyleLbl="sibTrans2D1" presStyleIdx="1" presStyleCnt="5" custScaleX="114887" custScaleY="105793"/>
      <dgm:spPr/>
      <dgm:t>
        <a:bodyPr/>
        <a:lstStyle/>
        <a:p>
          <a:endParaRPr lang="en-US"/>
        </a:p>
      </dgm:t>
    </dgm:pt>
    <dgm:pt modelId="{BBD568DD-E9F9-AC47-A892-12D205BBF7DF}" type="pres">
      <dgm:prSet presAssocID="{5B33E904-776A-C544-A707-79DB5F04E9D6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18C0E735-8FD0-7944-AFA2-7B10572012F6}" type="pres">
      <dgm:prSet presAssocID="{BF7DAFF8-73C1-7B42-B9B2-D878EC53A923}" presName="node" presStyleLbl="node1" presStyleIdx="2" presStyleCnt="5" custScaleX="111146" custScaleY="103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DED4D4-63B0-2144-926B-DFBB7FA8E4F7}" type="pres">
      <dgm:prSet presAssocID="{C37E3854-A6ED-5341-90AE-DF836F973A7D}" presName="sibTrans" presStyleLbl="sibTrans2D1" presStyleIdx="2" presStyleCnt="5" custScaleX="114886" custScaleY="105793"/>
      <dgm:spPr/>
      <dgm:t>
        <a:bodyPr/>
        <a:lstStyle/>
        <a:p>
          <a:endParaRPr lang="en-US"/>
        </a:p>
      </dgm:t>
    </dgm:pt>
    <dgm:pt modelId="{1A0B60FC-18A5-D246-AD74-9E787DAB9798}" type="pres">
      <dgm:prSet presAssocID="{C37E3854-A6ED-5341-90AE-DF836F973A7D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5345EDB5-867D-FC41-B5AB-BA4EEDDF487A}" type="pres">
      <dgm:prSet presAssocID="{6AC4730D-2CCB-9848-B1AF-8E372FFBEDE1}" presName="node" presStyleLbl="node1" presStyleIdx="3" presStyleCnt="5" custScaleX="118445" custScaleY="1019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B16CB-00A8-7543-92D5-2F6D83358B26}" type="pres">
      <dgm:prSet presAssocID="{FA54BE3B-1691-9F47-BD79-06F270F38DDD}" presName="sibTrans" presStyleLbl="sibTrans2D1" presStyleIdx="3" presStyleCnt="5" custScaleX="114887" custScaleY="105793"/>
      <dgm:spPr/>
      <dgm:t>
        <a:bodyPr/>
        <a:lstStyle/>
        <a:p>
          <a:endParaRPr lang="en-US"/>
        </a:p>
      </dgm:t>
    </dgm:pt>
    <dgm:pt modelId="{3610B4E7-F321-304E-A510-4AD1576B923A}" type="pres">
      <dgm:prSet presAssocID="{FA54BE3B-1691-9F47-BD79-06F270F38DDD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AE93754A-E44A-E947-A489-3A71D79144D3}" type="pres">
      <dgm:prSet presAssocID="{EA4A1E02-2FD6-F948-A07C-362DC3ECBC38}" presName="node" presStyleLbl="node1" presStyleIdx="4" presStyleCnt="5" custScaleX="116307" custScaleY="103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28E5DC-0498-3F4E-8200-26808598AFF6}" type="pres">
      <dgm:prSet presAssocID="{FCAE6E10-40C6-1647-8431-9E7D2ED5A81C}" presName="sibTrans" presStyleLbl="sibTrans2D1" presStyleIdx="4" presStyleCnt="5" custScaleX="114886" custScaleY="105793"/>
      <dgm:spPr/>
      <dgm:t>
        <a:bodyPr/>
        <a:lstStyle/>
        <a:p>
          <a:endParaRPr lang="en-US"/>
        </a:p>
      </dgm:t>
    </dgm:pt>
    <dgm:pt modelId="{E019466F-C198-534B-82CA-7D503DA00E6A}" type="pres">
      <dgm:prSet presAssocID="{FCAE6E10-40C6-1647-8431-9E7D2ED5A81C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E0437BDF-0939-44C8-9535-2EFD6064F9A7}" type="presOf" srcId="{1AFC1095-79AC-644D-8D69-E3B4C7E38239}" destId="{75DCF514-55C9-0144-A49C-4AD576DE96BF}" srcOrd="0" destOrd="0" presId="urn:microsoft.com/office/officeart/2005/8/layout/cycle2"/>
    <dgm:cxn modelId="{54736C2B-3937-4239-85E7-A42DAA248A07}" type="presOf" srcId="{5B33E904-776A-C544-A707-79DB5F04E9D6}" destId="{BBD568DD-E9F9-AC47-A892-12D205BBF7DF}" srcOrd="1" destOrd="0" presId="urn:microsoft.com/office/officeart/2005/8/layout/cycle2"/>
    <dgm:cxn modelId="{83625FCE-6072-420D-B8F6-3C217396394A}" type="presOf" srcId="{FA54BE3B-1691-9F47-BD79-06F270F38DDD}" destId="{BADB16CB-00A8-7543-92D5-2F6D83358B26}" srcOrd="0" destOrd="0" presId="urn:microsoft.com/office/officeart/2005/8/layout/cycle2"/>
    <dgm:cxn modelId="{CD31F687-B1B8-4934-83A9-8D0C5FC72349}" type="presOf" srcId="{FA54BE3B-1691-9F47-BD79-06F270F38DDD}" destId="{3610B4E7-F321-304E-A510-4AD1576B923A}" srcOrd="1" destOrd="0" presId="urn:microsoft.com/office/officeart/2005/8/layout/cycle2"/>
    <dgm:cxn modelId="{F7880C00-A9FA-F24E-8B47-5174BBFE4666}" srcId="{ED868E16-6CA2-314C-A0C1-70C58C661BAF}" destId="{6AC4730D-2CCB-9848-B1AF-8E372FFBEDE1}" srcOrd="3" destOrd="0" parTransId="{0F9516B8-FDE9-5943-B61E-B09AEB50B1D4}" sibTransId="{FA54BE3B-1691-9F47-BD79-06F270F38DDD}"/>
    <dgm:cxn modelId="{13DD3749-8EBE-4533-9D6E-0B6063ABA628}" type="presOf" srcId="{FCAE6E10-40C6-1647-8431-9E7D2ED5A81C}" destId="{E019466F-C198-534B-82CA-7D503DA00E6A}" srcOrd="1" destOrd="0" presId="urn:microsoft.com/office/officeart/2005/8/layout/cycle2"/>
    <dgm:cxn modelId="{33F91C29-C26E-4F10-B5DC-944E15DBB609}" type="presOf" srcId="{72F38DEB-46B5-C844-8A14-F12A031F2E17}" destId="{175A5DF5-2A0A-8943-93D7-83D3C9C54904}" srcOrd="0" destOrd="0" presId="urn:microsoft.com/office/officeart/2005/8/layout/cycle2"/>
    <dgm:cxn modelId="{DE0E5FF9-AA22-4802-BECE-C7E23E48C53B}" type="presOf" srcId="{FCAE6E10-40C6-1647-8431-9E7D2ED5A81C}" destId="{7828E5DC-0498-3F4E-8200-26808598AFF6}" srcOrd="0" destOrd="0" presId="urn:microsoft.com/office/officeart/2005/8/layout/cycle2"/>
    <dgm:cxn modelId="{64FFCEFC-8F06-B945-A893-9E93AB5DCC82}" srcId="{ED868E16-6CA2-314C-A0C1-70C58C661BAF}" destId="{2C279B6F-D8E2-1340-9B86-E8BA82320ECA}" srcOrd="1" destOrd="0" parTransId="{AF9403BF-7E3B-E446-9D14-5EA5A114D609}" sibTransId="{5B33E904-776A-C544-A707-79DB5F04E9D6}"/>
    <dgm:cxn modelId="{3D6E6638-8F42-5546-8CBD-02F7BABB8C80}" srcId="{ED868E16-6CA2-314C-A0C1-70C58C661BAF}" destId="{EA4A1E02-2FD6-F948-A07C-362DC3ECBC38}" srcOrd="4" destOrd="0" parTransId="{D1585264-0689-0A40-9DC7-21724649382B}" sibTransId="{FCAE6E10-40C6-1647-8431-9E7D2ED5A81C}"/>
    <dgm:cxn modelId="{937F18B3-AC8D-4171-B00A-26C36D6160EC}" type="presOf" srcId="{EA4A1E02-2FD6-F948-A07C-362DC3ECBC38}" destId="{AE93754A-E44A-E947-A489-3A71D79144D3}" srcOrd="0" destOrd="0" presId="urn:microsoft.com/office/officeart/2005/8/layout/cycle2"/>
    <dgm:cxn modelId="{D8651C71-1582-410C-990C-E0CB54909759}" type="presOf" srcId="{6AC4730D-2CCB-9848-B1AF-8E372FFBEDE1}" destId="{5345EDB5-867D-FC41-B5AB-BA4EEDDF487A}" srcOrd="0" destOrd="0" presId="urn:microsoft.com/office/officeart/2005/8/layout/cycle2"/>
    <dgm:cxn modelId="{432596F0-DF7C-47D0-A4A6-AF3147FD6019}" type="presOf" srcId="{C37E3854-A6ED-5341-90AE-DF836F973A7D}" destId="{1A0B60FC-18A5-D246-AD74-9E787DAB9798}" srcOrd="1" destOrd="0" presId="urn:microsoft.com/office/officeart/2005/8/layout/cycle2"/>
    <dgm:cxn modelId="{F9CF3051-3AC9-4B4D-8B90-F086865B60B4}" type="presOf" srcId="{72F38DEB-46B5-C844-8A14-F12A031F2E17}" destId="{CD0E009F-C654-0D40-8F00-187926C99FBE}" srcOrd="1" destOrd="0" presId="urn:microsoft.com/office/officeart/2005/8/layout/cycle2"/>
    <dgm:cxn modelId="{E9FD660A-E106-4263-A978-5E288A97C925}" type="presOf" srcId="{BF7DAFF8-73C1-7B42-B9B2-D878EC53A923}" destId="{18C0E735-8FD0-7944-AFA2-7B10572012F6}" srcOrd="0" destOrd="0" presId="urn:microsoft.com/office/officeart/2005/8/layout/cycle2"/>
    <dgm:cxn modelId="{0F9C9FBB-A0F3-E94E-B985-F8478A1840FF}" srcId="{ED868E16-6CA2-314C-A0C1-70C58C661BAF}" destId="{BF7DAFF8-73C1-7B42-B9B2-D878EC53A923}" srcOrd="2" destOrd="0" parTransId="{DF04FB4A-3447-5A48-AC07-BCDCC879D837}" sibTransId="{C37E3854-A6ED-5341-90AE-DF836F973A7D}"/>
    <dgm:cxn modelId="{E2C794B2-0A14-491D-891C-504A50ACC5AD}" type="presOf" srcId="{C37E3854-A6ED-5341-90AE-DF836F973A7D}" destId="{31DED4D4-63B0-2144-926B-DFBB7FA8E4F7}" srcOrd="0" destOrd="0" presId="urn:microsoft.com/office/officeart/2005/8/layout/cycle2"/>
    <dgm:cxn modelId="{21A3608A-B6C3-463A-B693-B64EF2DB8C22}" type="presOf" srcId="{2C279B6F-D8E2-1340-9B86-E8BA82320ECA}" destId="{A680916A-0A3A-7149-AB72-4986B3FDF955}" srcOrd="0" destOrd="0" presId="urn:microsoft.com/office/officeart/2005/8/layout/cycle2"/>
    <dgm:cxn modelId="{DDD4FAFE-CB5E-8249-8016-95AD6ACEE1BE}" srcId="{ED868E16-6CA2-314C-A0C1-70C58C661BAF}" destId="{1AFC1095-79AC-644D-8D69-E3B4C7E38239}" srcOrd="0" destOrd="0" parTransId="{3D540C38-A531-6046-AA2E-DCD27778E617}" sibTransId="{72F38DEB-46B5-C844-8A14-F12A031F2E17}"/>
    <dgm:cxn modelId="{E58018A2-D681-4D2B-905B-AC1447088008}" type="presOf" srcId="{ED868E16-6CA2-314C-A0C1-70C58C661BAF}" destId="{656E8720-E56F-5343-BA7C-B23B4ABFE47D}" srcOrd="0" destOrd="0" presId="urn:microsoft.com/office/officeart/2005/8/layout/cycle2"/>
    <dgm:cxn modelId="{2E68D3F4-72EB-48AF-A9A5-17C47A9B54F5}" type="presOf" srcId="{5B33E904-776A-C544-A707-79DB5F04E9D6}" destId="{CA2C491E-294E-544A-B9BF-221C05869CE3}" srcOrd="0" destOrd="0" presId="urn:microsoft.com/office/officeart/2005/8/layout/cycle2"/>
    <dgm:cxn modelId="{8842126B-6DE1-4E38-ACBA-41731B4DF6DA}" type="presParOf" srcId="{656E8720-E56F-5343-BA7C-B23B4ABFE47D}" destId="{75DCF514-55C9-0144-A49C-4AD576DE96BF}" srcOrd="0" destOrd="0" presId="urn:microsoft.com/office/officeart/2005/8/layout/cycle2"/>
    <dgm:cxn modelId="{A3AD023D-6CC9-45BC-81A5-6830F2856604}" type="presParOf" srcId="{656E8720-E56F-5343-BA7C-B23B4ABFE47D}" destId="{175A5DF5-2A0A-8943-93D7-83D3C9C54904}" srcOrd="1" destOrd="0" presId="urn:microsoft.com/office/officeart/2005/8/layout/cycle2"/>
    <dgm:cxn modelId="{3A21D7F4-DB97-49C4-81AE-ED20B0080A22}" type="presParOf" srcId="{175A5DF5-2A0A-8943-93D7-83D3C9C54904}" destId="{CD0E009F-C654-0D40-8F00-187926C99FBE}" srcOrd="0" destOrd="0" presId="urn:microsoft.com/office/officeart/2005/8/layout/cycle2"/>
    <dgm:cxn modelId="{8E0B2FDE-C27F-46AF-A951-97C8D813E1BD}" type="presParOf" srcId="{656E8720-E56F-5343-BA7C-B23B4ABFE47D}" destId="{A680916A-0A3A-7149-AB72-4986B3FDF955}" srcOrd="2" destOrd="0" presId="urn:microsoft.com/office/officeart/2005/8/layout/cycle2"/>
    <dgm:cxn modelId="{1BBD9819-A9A2-4FFA-8AA0-E383B44064D6}" type="presParOf" srcId="{656E8720-E56F-5343-BA7C-B23B4ABFE47D}" destId="{CA2C491E-294E-544A-B9BF-221C05869CE3}" srcOrd="3" destOrd="0" presId="urn:microsoft.com/office/officeart/2005/8/layout/cycle2"/>
    <dgm:cxn modelId="{82B135E8-C3D5-4915-ABD7-3B81197BF0F0}" type="presParOf" srcId="{CA2C491E-294E-544A-B9BF-221C05869CE3}" destId="{BBD568DD-E9F9-AC47-A892-12D205BBF7DF}" srcOrd="0" destOrd="0" presId="urn:microsoft.com/office/officeart/2005/8/layout/cycle2"/>
    <dgm:cxn modelId="{E8D7BF61-4869-4C3C-B7B9-CF7F9F26EF9A}" type="presParOf" srcId="{656E8720-E56F-5343-BA7C-B23B4ABFE47D}" destId="{18C0E735-8FD0-7944-AFA2-7B10572012F6}" srcOrd="4" destOrd="0" presId="urn:microsoft.com/office/officeart/2005/8/layout/cycle2"/>
    <dgm:cxn modelId="{073D2763-2176-4CAC-BF7B-4A3D16EBB470}" type="presParOf" srcId="{656E8720-E56F-5343-BA7C-B23B4ABFE47D}" destId="{31DED4D4-63B0-2144-926B-DFBB7FA8E4F7}" srcOrd="5" destOrd="0" presId="urn:microsoft.com/office/officeart/2005/8/layout/cycle2"/>
    <dgm:cxn modelId="{ABA53FEE-DA23-4D3F-9AE3-61DF42EEDFF4}" type="presParOf" srcId="{31DED4D4-63B0-2144-926B-DFBB7FA8E4F7}" destId="{1A0B60FC-18A5-D246-AD74-9E787DAB9798}" srcOrd="0" destOrd="0" presId="urn:microsoft.com/office/officeart/2005/8/layout/cycle2"/>
    <dgm:cxn modelId="{A81F0258-EB07-430B-8124-BEEF9CE298DB}" type="presParOf" srcId="{656E8720-E56F-5343-BA7C-B23B4ABFE47D}" destId="{5345EDB5-867D-FC41-B5AB-BA4EEDDF487A}" srcOrd="6" destOrd="0" presId="urn:microsoft.com/office/officeart/2005/8/layout/cycle2"/>
    <dgm:cxn modelId="{69F90EFC-0901-4005-949C-35EEA3CA09CF}" type="presParOf" srcId="{656E8720-E56F-5343-BA7C-B23B4ABFE47D}" destId="{BADB16CB-00A8-7543-92D5-2F6D83358B26}" srcOrd="7" destOrd="0" presId="urn:microsoft.com/office/officeart/2005/8/layout/cycle2"/>
    <dgm:cxn modelId="{15EB05E5-CE95-4C1C-9EDB-0A264DD33FAF}" type="presParOf" srcId="{BADB16CB-00A8-7543-92D5-2F6D83358B26}" destId="{3610B4E7-F321-304E-A510-4AD1576B923A}" srcOrd="0" destOrd="0" presId="urn:microsoft.com/office/officeart/2005/8/layout/cycle2"/>
    <dgm:cxn modelId="{662083F3-B296-47A4-8445-854964EDC4F1}" type="presParOf" srcId="{656E8720-E56F-5343-BA7C-B23B4ABFE47D}" destId="{AE93754A-E44A-E947-A489-3A71D79144D3}" srcOrd="8" destOrd="0" presId="urn:microsoft.com/office/officeart/2005/8/layout/cycle2"/>
    <dgm:cxn modelId="{9052469B-D5C7-4679-977B-0339BC664638}" type="presParOf" srcId="{656E8720-E56F-5343-BA7C-B23B4ABFE47D}" destId="{7828E5DC-0498-3F4E-8200-26808598AFF6}" srcOrd="9" destOrd="0" presId="urn:microsoft.com/office/officeart/2005/8/layout/cycle2"/>
    <dgm:cxn modelId="{3ABEDA46-EBE5-41C0-87DD-18049DDEC34E}" type="presParOf" srcId="{7828E5DC-0498-3F4E-8200-26808598AFF6}" destId="{E019466F-C198-534B-82CA-7D503DA00E6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CF514-55C9-0144-A49C-4AD576DE96BF}">
      <dsp:nvSpPr>
        <dsp:cNvPr id="0" name=""/>
        <dsp:cNvSpPr/>
      </dsp:nvSpPr>
      <dsp:spPr>
        <a:xfrm>
          <a:off x="1366463" y="295821"/>
          <a:ext cx="1345169" cy="1213986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მაძიებლის ჩართულობა 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1563458" y="473605"/>
        <a:ext cx="951179" cy="858418"/>
      </dsp:txXfrm>
    </dsp:sp>
    <dsp:sp modelId="{175A5DF5-2A0A-8943-93D7-83D3C9C54904}">
      <dsp:nvSpPr>
        <dsp:cNvPr id="0" name=""/>
        <dsp:cNvSpPr/>
      </dsp:nvSpPr>
      <dsp:spPr>
        <a:xfrm rot="2160000">
          <a:off x="2605954" y="1212697"/>
          <a:ext cx="297777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>
        <a:off x="2614485" y="1270512"/>
        <a:ext cx="208444" cy="252207"/>
      </dsp:txXfrm>
    </dsp:sp>
    <dsp:sp modelId="{A680916A-0A3A-7149-AB72-4986B3FDF955}">
      <dsp:nvSpPr>
        <dsp:cNvPr id="0" name=""/>
        <dsp:cNvSpPr/>
      </dsp:nvSpPr>
      <dsp:spPr>
        <a:xfrm>
          <a:off x="2824087" y="1334896"/>
          <a:ext cx="1290250" cy="1213986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პროფესიული პროფილი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3013040" y="1512680"/>
        <a:ext cx="912344" cy="858418"/>
      </dsp:txXfrm>
    </dsp:sp>
    <dsp:sp modelId="{CA2C491E-294E-544A-B9BF-221C05869CE3}">
      <dsp:nvSpPr>
        <dsp:cNvPr id="0" name=""/>
        <dsp:cNvSpPr/>
      </dsp:nvSpPr>
      <dsp:spPr>
        <a:xfrm rot="6480000">
          <a:off x="3032378" y="2564208"/>
          <a:ext cx="332682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 rot="10800000">
        <a:off x="3097701" y="2600817"/>
        <a:ext cx="232877" cy="252207"/>
      </dsp:txXfrm>
    </dsp:sp>
    <dsp:sp modelId="{18C0E735-8FD0-7944-AFA2-7B10572012F6}">
      <dsp:nvSpPr>
        <dsp:cNvPr id="0" name=""/>
        <dsp:cNvSpPr/>
      </dsp:nvSpPr>
      <dsp:spPr>
        <a:xfrm>
          <a:off x="2268695" y="3016155"/>
          <a:ext cx="1308485" cy="1213986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სამუშაოს ძიება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2460318" y="3193939"/>
        <a:ext cx="925239" cy="858418"/>
      </dsp:txXfrm>
    </dsp:sp>
    <dsp:sp modelId="{31DED4D4-63B0-2144-926B-DFBB7FA8E4F7}">
      <dsp:nvSpPr>
        <dsp:cNvPr id="0" name=""/>
        <dsp:cNvSpPr/>
      </dsp:nvSpPr>
      <dsp:spPr>
        <a:xfrm rot="10800000">
          <a:off x="1940025" y="3412975"/>
          <a:ext cx="253501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 rot="10800000">
        <a:off x="2016075" y="3497044"/>
        <a:ext cx="177451" cy="252207"/>
      </dsp:txXfrm>
    </dsp:sp>
    <dsp:sp modelId="{5345EDB5-867D-FC41-B5AB-BA4EEDDF487A}">
      <dsp:nvSpPr>
        <dsp:cNvPr id="0" name=""/>
        <dsp:cNvSpPr/>
      </dsp:nvSpPr>
      <dsp:spPr>
        <a:xfrm>
          <a:off x="457951" y="3023083"/>
          <a:ext cx="1394414" cy="1200130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დამსაქმებლის ჩართულობა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662158" y="3198838"/>
        <a:ext cx="986000" cy="848620"/>
      </dsp:txXfrm>
    </dsp:sp>
    <dsp:sp modelId="{BADB16CB-00A8-7543-92D5-2F6D83358B26}">
      <dsp:nvSpPr>
        <dsp:cNvPr id="0" name=""/>
        <dsp:cNvSpPr/>
      </dsp:nvSpPr>
      <dsp:spPr>
        <a:xfrm rot="15120000">
          <a:off x="718939" y="2582837"/>
          <a:ext cx="332981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 rot="10800000">
        <a:off x="784320" y="2714408"/>
        <a:ext cx="233087" cy="252207"/>
      </dsp:txXfrm>
    </dsp:sp>
    <dsp:sp modelId="{AE93754A-E44A-E947-A489-3A71D79144D3}">
      <dsp:nvSpPr>
        <dsp:cNvPr id="0" name=""/>
        <dsp:cNvSpPr/>
      </dsp:nvSpPr>
      <dsp:spPr>
        <a:xfrm>
          <a:off x="-75737" y="1334896"/>
          <a:ext cx="1369244" cy="1213986"/>
        </a:xfrm>
        <a:prstGeom prst="ellipse">
          <a:avLst/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>
              <a:solidFill>
                <a:schemeClr val="bg1"/>
              </a:solidFill>
            </a:rPr>
            <a:t>მხარდაჭერა ადგილზე და მის მიღმა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124784" y="1512680"/>
        <a:ext cx="968202" cy="858418"/>
      </dsp:txXfrm>
    </dsp:sp>
    <dsp:sp modelId="{7828E5DC-0498-3F4E-8200-26808598AFF6}">
      <dsp:nvSpPr>
        <dsp:cNvPr id="0" name=""/>
        <dsp:cNvSpPr/>
      </dsp:nvSpPr>
      <dsp:spPr>
        <a:xfrm rot="19440000">
          <a:off x="1179363" y="1214240"/>
          <a:ext cx="283534" cy="420345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>
            <a:solidFill>
              <a:schemeClr val="bg1"/>
            </a:solidFill>
          </a:endParaRPr>
        </a:p>
      </dsp:txBody>
      <dsp:txXfrm>
        <a:off x="1187486" y="1323308"/>
        <a:ext cx="198474" cy="252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FF8FC-8473-4DFD-87CC-D576DA80B410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22161-F0FA-48FB-AB7F-FA9B9B1E1F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422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EA745-0C51-4BE0-99A5-B6BE522EADC9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266C8-B6BD-425F-AB67-73CA3EA03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8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628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73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790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03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254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172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83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833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234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783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281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1008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238542"/>
            <a:ext cx="8497092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/>
              <a:pPr/>
              <a:t>22.06.2018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854994"/>
            <a:ext cx="84963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spcAft>
                <a:spcPts val="600"/>
              </a:spcAft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98339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2618-C234-4528-BB60-72360CB0937F}" type="datetimeFigureOut">
              <a:rPr lang="en-US" smtClean="0"/>
              <a:pPr/>
              <a:t>6/22/2018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65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8.png"/><Relationship Id="rId7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595" y="2996952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>
                <a:solidFill>
                  <a:schemeClr val="accent1">
                    <a:lumMod val="50000"/>
                  </a:schemeClr>
                </a:solidFill>
              </a:rPr>
              <a:t>საქართველოს შრომის, ჯანმრთელობისა და სოციალური დაცვის სამინისტრო 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715281" y="4509120"/>
            <a:ext cx="7772400" cy="2028729"/>
          </a:xfrm>
        </p:spPr>
        <p:txBody>
          <a:bodyPr>
            <a:normAutofit/>
          </a:bodyPr>
          <a:lstStyle/>
          <a:p>
            <a:pPr algn="ctr"/>
            <a:endParaRPr lang="ka-GE" sz="1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ka-GE" sz="1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ka-GE" sz="18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</a:rPr>
              <a:t>2018 წ</a:t>
            </a:r>
            <a:endParaRPr lang="en-US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29" y="5805264"/>
            <a:ext cx="1171335" cy="865782"/>
          </a:xfrm>
          <a:prstGeom prst="rect">
            <a:avLst/>
          </a:prstGeom>
        </p:spPr>
      </p:pic>
      <p:pic>
        <p:nvPicPr>
          <p:cNvPr id="5" name="Picture 4" descr="C:\Users\user.user-PC\Desktop\bardak\logoebi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252" y="6381328"/>
            <a:ext cx="1512168" cy="321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16632"/>
            <a:ext cx="2880320" cy="1944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162881261"/>
              </p:ext>
            </p:extLst>
          </p:nvPr>
        </p:nvGraphicFramePr>
        <p:xfrm>
          <a:off x="611560" y="332656"/>
          <a:ext cx="7848872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63998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195454063"/>
              </p:ext>
            </p:extLst>
          </p:nvPr>
        </p:nvGraphicFramePr>
        <p:xfrm>
          <a:off x="545123" y="764704"/>
          <a:ext cx="7267237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99100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3200" dirty="0" smtClean="0"/>
              <a:t>სამუშაოს მაძიებელთა რაოდენობა, რომელთაც გაეწიათ საშუამავლო მომსახურება 2018წ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2743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395536" y="6165304"/>
            <a:ext cx="8229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1800" dirty="0" smtClean="0">
                <a:solidFill>
                  <a:srgbClr val="FF0000"/>
                </a:solidFill>
              </a:rPr>
              <a:t>2018 წ. სააგენტოს საშუამავლო მომსახურების შედეგად 1670 სამუშაოს მაძიებელი იქნა გაგზავნილი  დამსაქმებელთან 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0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400" dirty="0" smtClean="0"/>
              <a:t>ინდივიდუალური პროფესიული კონსულტირებში ჩართული სამუშაოს მაძიებელთა რაოდენობა  მუნიციპალურ დონეზე 2018 წ </a:t>
            </a:r>
            <a:endParaRPr lang="en-US" sz="2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772627"/>
              </p:ext>
            </p:extLst>
          </p:nvPr>
        </p:nvGraphicFramePr>
        <p:xfrm>
          <a:off x="1187624" y="2057400"/>
          <a:ext cx="6336704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9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ჯგუფურ  </a:t>
            </a:r>
            <a:r>
              <a:rPr lang="ka-GE" sz="2800" dirty="0" smtClean="0"/>
              <a:t>კონსულტაციებში ჩართული სამუშაოს მაძიებელთა რაოდენობა  მუნიციპალურ დონეზე -2018 წ. </a:t>
            </a:r>
            <a:r>
              <a:rPr lang="ka-GE" sz="2800" dirty="0" smtClean="0"/>
              <a:t/>
            </a:r>
            <a:br>
              <a:rPr lang="ka-GE" sz="2800" dirty="0" smtClean="0"/>
            </a:br>
            <a:endParaRPr lang="en-US" sz="2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5761084"/>
              </p:ext>
            </p:extLst>
          </p:nvPr>
        </p:nvGraphicFramePr>
        <p:xfrm>
          <a:off x="827584" y="1626394"/>
          <a:ext cx="7704856" cy="4178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75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494" y="225426"/>
            <a:ext cx="8229600" cy="1143000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chemeClr val="accent3">
                    <a:lumMod val="50000"/>
                  </a:schemeClr>
                </a:solidFill>
              </a:rPr>
              <a:t>შშმპ მხარდაჭერითი </a:t>
            </a:r>
            <a:r>
              <a:rPr lang="ka-GE" sz="2800" b="1" dirty="0" smtClean="0">
                <a:solidFill>
                  <a:schemeClr val="accent3">
                    <a:lumMod val="50000"/>
                  </a:schemeClr>
                </a:solidFill>
              </a:rPr>
              <a:t>დასაქმების პროგრამა</a:t>
            </a:r>
            <a:endParaRPr lang="en-US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11560" y="1493503"/>
            <a:ext cx="37547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a-G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შეზღუდული შესაძლებლობის მქონე პირთა შრომითი საქმიანობის განხორციელება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ka-G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20000" lvl="1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ღია შრომის ბაზარი</a:t>
            </a:r>
          </a:p>
          <a:p>
            <a:pPr marL="720000" lvl="1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ანაზღაურებადი სამუშაო</a:t>
            </a:r>
          </a:p>
          <a:p>
            <a:pPr marL="720000" lvl="1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თანასწორი გარემოს შექმნა</a:t>
            </a:r>
          </a:p>
          <a:p>
            <a:pPr marL="720000" lvl="1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სამუშაოს შესრულებისთვის მომზადება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7189663"/>
              </p:ext>
            </p:extLst>
          </p:nvPr>
        </p:nvGraphicFramePr>
        <p:xfrm>
          <a:off x="4648200" y="1556792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435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 smtClean="0"/>
              <a:t>შშმ პირთათვის გაწეული მხარდაჭერითი მომსახურება</a:t>
            </a:r>
            <a:r>
              <a:rPr lang="en-US" sz="2800" b="1" dirty="0" smtClean="0"/>
              <a:t> 2018 </a:t>
            </a:r>
            <a:r>
              <a:rPr lang="ka-GE" sz="2800" b="1" dirty="0" smtClean="0"/>
              <a:t>წ</a:t>
            </a:r>
            <a:endParaRPr lang="en-US" sz="28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7509261"/>
              </p:ext>
            </p:extLst>
          </p:nvPr>
        </p:nvGraphicFramePr>
        <p:xfrm>
          <a:off x="683568" y="1700808"/>
          <a:ext cx="734481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276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400" b="1" dirty="0" smtClean="0"/>
              <a:t>ხელფასის სუბსიდირების </a:t>
            </a:r>
            <a:r>
              <a:rPr lang="ka-GE" sz="2400" b="1" dirty="0" smtClean="0"/>
              <a:t>კომპონენტში ჩართული  ბენეფიციარები 2018წ.</a:t>
            </a:r>
            <a:endParaRPr lang="en-US" sz="24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245684"/>
              </p:ext>
            </p:extLst>
          </p:nvPr>
        </p:nvGraphicFramePr>
        <p:xfrm>
          <a:off x="827584" y="1556792"/>
          <a:ext cx="7272808" cy="324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962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ka-GE" sz="3200" b="1" dirty="0"/>
              <a:t>პროფესიული მომზადება-გადამზადების </a:t>
            </a:r>
            <a:r>
              <a:rPr lang="ka-GE" sz="3200" b="1" dirty="0" smtClean="0"/>
              <a:t>პროგრამაში ჩართული ბენეფიციარების რაოდენობა - 2347 - რეგიონულ ჭრილში 2018 წ.</a:t>
            </a:r>
            <a:endParaRPr lang="en-US" sz="3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213393"/>
              </p:ext>
            </p:extLst>
          </p:nvPr>
        </p:nvGraphicFramePr>
        <p:xfrm>
          <a:off x="539552" y="2060848"/>
          <a:ext cx="7416824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66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სტაჟირებაში ჩართული სამუშაოს მაძიებელთა რაოდენობა (149 ) 2018 წ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9645784"/>
              </p:ext>
            </p:extLst>
          </p:nvPr>
        </p:nvGraphicFramePr>
        <p:xfrm>
          <a:off x="827584" y="2276872"/>
          <a:ext cx="7272808" cy="324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236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a-GE" b="1" dirty="0" smtClean="0">
                <a:solidFill>
                  <a:schemeClr val="accent3">
                    <a:lumMod val="50000"/>
                  </a:schemeClr>
                </a:solidFill>
              </a:rPr>
              <a:t>დასაქმების  ხელშეწყობის სერვისები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29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 smtClean="0"/>
              <a:t>სამუშაოს მაძიებელთა დასაქმების მაჩვენებლები</a:t>
            </a:r>
            <a:br>
              <a:rPr lang="ka-GE" sz="2800" b="1" dirty="0" smtClean="0"/>
            </a:br>
            <a:r>
              <a:rPr lang="ka-GE" sz="2800" b="1" dirty="0" smtClean="0"/>
              <a:t>2015-2017 წწ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923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081" y="516970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solidFill>
                  <a:schemeClr val="accent3">
                    <a:lumMod val="50000"/>
                  </a:schemeClr>
                </a:solidFill>
              </a:rPr>
              <a:t>დასაქმების ხელშეწყობის სერვისის ახალი მოდელის პილოტი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081" y="1742947"/>
            <a:ext cx="830160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ევროკავშირის დაძმობილების პროექტის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en-US" sz="1800" b="1" dirty="0" smtClean="0">
                <a:solidFill>
                  <a:schemeClr val="accent3">
                    <a:lumMod val="50000"/>
                  </a:schemeClr>
                </a:solidFill>
              </a:rPr>
              <a:t>TWINNING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ფარგლებში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მომზადდა დასაქმების 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ხელშეწყობის სერვისის ახალი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მოდელი. ახალი მოდელის მიხედვით</a:t>
            </a:r>
            <a:r>
              <a:rPr lang="ka-GE" sz="1800" dirty="0" smtClean="0">
                <a:solidFill>
                  <a:srgbClr val="FF0000"/>
                </a:solidFill>
              </a:rPr>
              <a:t>..................</a:t>
            </a:r>
          </a:p>
          <a:p>
            <a:pPr marL="0" indent="0">
              <a:buNone/>
            </a:pPr>
            <a:endParaRPr lang="ka-GE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დასაქმების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ხელშეწყობის სერვისის ახალი მოდელი უკვე მოიცავს თბილისს და სამ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სამხარეო ცენტრს, ესენია: ქუთაისი, ზუგდიდი, თელავი.</a:t>
            </a:r>
          </a:p>
          <a:p>
            <a:pPr marL="0" indent="0">
              <a:buNone/>
            </a:pPr>
            <a:endParaRPr lang="ka-GE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2018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წელს გაგრძელდება ახალი მოდელის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დანერგვა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საქართველოს რეგიონებში. 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Obrázok 4" descr="Flag of Georgia.sv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03228" y="6247774"/>
            <a:ext cx="745678" cy="42737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429" y="6237313"/>
            <a:ext cx="745678" cy="437806"/>
          </a:xfrm>
          <a:prstGeom prst="rect">
            <a:avLst/>
          </a:prstGeom>
          <a:noFill/>
        </p:spPr>
      </p:pic>
      <p:pic>
        <p:nvPicPr>
          <p:cNvPr id="6" name="Pictur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237312"/>
            <a:ext cx="751355" cy="437806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578" y="6238630"/>
            <a:ext cx="745678" cy="441164"/>
          </a:xfrm>
          <a:prstGeom prst="rect">
            <a:avLst/>
          </a:prstGeom>
          <a:noFill/>
        </p:spPr>
      </p:pic>
      <p:pic>
        <p:nvPicPr>
          <p:cNvPr id="8" name="Picture 7" descr="flag_2colors"/>
          <p:cNvPicPr/>
          <p:nvPr/>
        </p:nvPicPr>
        <p:blipFill>
          <a:blip r:embed="rId6" cstate="print">
            <a:lum brigh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759" y="6236786"/>
            <a:ext cx="810467" cy="46338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user.user-PC\Desktop\bardak\logoebi\logo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88805"/>
            <a:ext cx="1298699" cy="27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124" y="6120404"/>
            <a:ext cx="755464" cy="67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66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სამომავლო  აქტივობები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a-GE" dirty="0" smtClean="0"/>
              <a:t>„დასაქმების სერვისების“ შესახებ კანონის მიღება</a:t>
            </a:r>
          </a:p>
          <a:p>
            <a:endParaRPr lang="ka-GE" dirty="0" smtClean="0"/>
          </a:p>
          <a:p>
            <a:pPr algn="just"/>
            <a:r>
              <a:rPr lang="ka-GE" dirty="0" smtClean="0"/>
              <a:t>შრომისა და დასაქმების  პოლიტიკის სტრატეგიის </a:t>
            </a:r>
            <a:r>
              <a:rPr lang="ka-GE" dirty="0" smtClean="0"/>
              <a:t>შემუშავება </a:t>
            </a:r>
            <a:r>
              <a:rPr lang="ka-GE" dirty="0" smtClean="0"/>
              <a:t>2019-2022 წწ სამოქმედო გეგმასთან ერთად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84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115616" y="2492896"/>
            <a:ext cx="7239000" cy="1362075"/>
          </a:xfrm>
        </p:spPr>
        <p:txBody>
          <a:bodyPr>
            <a:normAutofit/>
          </a:bodyPr>
          <a:lstStyle/>
          <a:p>
            <a:pPr algn="ctr"/>
            <a:r>
              <a:rPr lang="ka-GE" sz="3200" b="0" dirty="0" smtClean="0">
                <a:latin typeface="Sylfaen" panose="010A0502050306030303" pitchFamily="18" charset="0"/>
              </a:rPr>
              <a:t>გმადლობთ ყურადღებისათვის</a:t>
            </a:r>
            <a:r>
              <a:rPr lang="ka-GE" sz="3200" b="0" dirty="0">
                <a:latin typeface="Sylfaen" panose="010A0502050306030303" pitchFamily="18" charset="0"/>
              </a:rPr>
              <a:t>!</a:t>
            </a:r>
            <a:endParaRPr lang="en-US" sz="3200" b="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28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solidFill>
                  <a:schemeClr val="accent3">
                    <a:lumMod val="50000"/>
                  </a:schemeClr>
                </a:solidFill>
              </a:rPr>
              <a:t>სერვისები და პროგრამები</a:t>
            </a:r>
            <a:endParaRPr lang="en-US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/>
          </a:bodyPr>
          <a:lstStyle/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შრომის ბაზრის საინფორმაციო მართვის სისტემა: </a:t>
            </a:r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Worknet</a:t>
            </a:r>
            <a:endParaRPr lang="ka-G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საშუამავლო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მომსახურება;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კონსულტირება - </a:t>
            </a:r>
            <a:r>
              <a:rPr lang="ka-GE" sz="1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ინდივიდუალური, ჯგუფური;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კარიერის დაგეგმვა;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მხარდაჭერითი დასაქმება;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დასაქმების ფორუმი;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შრომის ბაზრის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კვლევა;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პროფესიული მომზადება-გადამზადება;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სტაჟირება;</a:t>
            </a:r>
          </a:p>
          <a:p>
            <a:pPr marL="720000">
              <a:spcAft>
                <a:spcPts val="600"/>
              </a:spcAft>
              <a:buClr>
                <a:srgbClr val="1D618F"/>
              </a:buClr>
              <a:buFont typeface="Wingdings" panose="05000000000000000000" pitchFamily="2" charset="2"/>
              <a:buChar char="v"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ხელფასის სუბსიდირება</a:t>
            </a:r>
            <a:endParaRPr lang="ka-G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32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 smtClean="0">
                <a:solidFill>
                  <a:schemeClr val="accent3">
                    <a:lumMod val="50000"/>
                  </a:schemeClr>
                </a:solidFill>
              </a:rPr>
              <a:t>დასაქმების სერვისების  ხელმისაწვდომობა </a:t>
            </a:r>
            <a:endParaRPr lang="en-US" sz="2800" b="1" dirty="0">
              <a:solidFill>
                <a:srgbClr val="1D618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3255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დასაქმების ხელშეწყობის სერვისით სარგებლობა შესაძლებელია ნებისმიერ რაიონულ ცენტრსა თუ ქალაქში. </a:t>
            </a:r>
          </a:p>
          <a:p>
            <a:pPr marL="0" indent="0" algn="ctr">
              <a:buNone/>
            </a:pPr>
            <a:endParaRPr lang="ka-GE" sz="1800" dirty="0" smtClean="0">
              <a:solidFill>
                <a:srgbClr val="82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ka-GE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ka-GE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ka-GE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ka-GE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ka-GE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ka-GE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69 მომსახურების</a:t>
            </a:r>
            <a:b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ცენტრი</a:t>
            </a:r>
            <a:endParaRPr lang="ka-GE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Content Placeholder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343139"/>
            <a:ext cx="7488832" cy="389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85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539571"/>
                </a:solidFill>
              </a:rPr>
              <a:t>WWW. WORKNET</a:t>
            </a:r>
            <a:r>
              <a:rPr lang="ka-GE" sz="2800" b="1" dirty="0" smtClean="0">
                <a:solidFill>
                  <a:srgbClr val="539571"/>
                </a:solidFill>
              </a:rPr>
              <a:t>.</a:t>
            </a:r>
            <a:r>
              <a:rPr lang="en-US" sz="2800" b="1" dirty="0" smtClean="0">
                <a:solidFill>
                  <a:srgbClr val="539571"/>
                </a:solidFill>
              </a:rPr>
              <a:t>GOV.GE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4314"/>
            <a:ext cx="8229600" cy="5120627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ელექტრონული 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სივრცე, რომელიც შეიქმნა სახელმწიფოს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გადაწყვეტილებით 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და </a:t>
            </a:r>
            <a:r>
              <a:rPr lang="ka-GE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ხელშეწყობით;</a:t>
            </a: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ka-G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ka-GE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ინფორმაცია 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ქვეყანაში 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მიმდ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ი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ნარე 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ვაკანსიებისა და 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	დასაქმების 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ხელშემწყობი 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პროგრამების შესახებ.</a:t>
            </a:r>
          </a:p>
          <a:p>
            <a:pPr marL="0" indent="0">
              <a:spcAft>
                <a:spcPts val="1200"/>
              </a:spcAft>
              <a:buNone/>
            </a:pPr>
            <a:endParaRPr lang="ka-GE" sz="1200" kern="0" noProof="1">
              <a:solidFill>
                <a:schemeClr val="tx1">
                  <a:lumMod val="75000"/>
                  <a:lumOff val="25000"/>
                </a:schemeClr>
              </a:solidFill>
              <a:latin typeface="Sylfaen" panose="010A0502050306030303" pitchFamily="18" charset="0"/>
            </a:endParaRPr>
          </a:p>
          <a:p>
            <a:pPr marL="0" indent="0" algn="ctr">
              <a:spcAft>
                <a:spcPts val="1200"/>
              </a:spcAft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WORKNET.GOV.GE</a:t>
            </a:r>
            <a:r>
              <a:rPr lang="en-US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-</a:t>
            </a:r>
            <a:r>
              <a:rPr lang="ka-GE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ზე რეგისტრაცია უფასოა!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როგორც სამუშაოს მაძიებლებისთვის, ასევე დამსაქმებლებისთვის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საქართველოს მთავრობის 2017 წლის, 01 ივნისის N270 დადგენილებით, სიღარიბის დაძლევის პროგრამის ფარგლებში, </a:t>
            </a: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სოციალურად დაუცველი არამომუშავე შრომისუნარიანი პირებისთვის </a:t>
            </a:r>
            <a:r>
              <a:rPr lang="en-US" sz="1800" b="1" kern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WORKNET</a:t>
            </a:r>
            <a:r>
              <a:rPr lang="en-US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ზე </a:t>
            </a:r>
            <a: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რეგისტრაცია </a:t>
            </a:r>
            <a:br>
              <a:rPr lang="ka-GE" sz="1800" kern="0" noProof="1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</a:br>
            <a:r>
              <a:rPr lang="ka-GE" sz="1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სავალდებულო გახდა!</a:t>
            </a:r>
            <a:endParaRPr lang="ka-GE" sz="1800" kern="0" noProof="1">
              <a:solidFill>
                <a:schemeClr val="tx1">
                  <a:lumMod val="75000"/>
                  <a:lumOff val="25000"/>
                </a:schemeClr>
              </a:solidFill>
              <a:latin typeface="Sylfaen" panose="010A0502050306030303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ka-GE" sz="1800" kern="0" noProof="1" smtClean="0">
              <a:solidFill>
                <a:schemeClr val="tx1">
                  <a:lumMod val="75000"/>
                  <a:lumOff val="25000"/>
                </a:schemeClr>
              </a:solidFill>
              <a:latin typeface="Sylfaen" panose="010A0502050306030303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ka-GE" sz="1800" kern="0" noProof="1">
              <a:solidFill>
                <a:schemeClr val="tx1">
                  <a:lumMod val="75000"/>
                  <a:lumOff val="2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27584" y="1556792"/>
            <a:ext cx="360042" cy="330560"/>
          </a:xfrm>
          <a:prstGeom prst="rightArrow">
            <a:avLst/>
          </a:prstGeom>
          <a:solidFill>
            <a:srgbClr val="83B3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827584" y="2297969"/>
            <a:ext cx="360042" cy="330560"/>
          </a:xfrm>
          <a:prstGeom prst="rightArrow">
            <a:avLst/>
          </a:prstGeom>
          <a:solidFill>
            <a:srgbClr val="83B3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124" y="6120404"/>
            <a:ext cx="755464" cy="67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0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5" descr="bla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59550" y="2625320"/>
            <a:ext cx="787296" cy="2238257"/>
          </a:xfrm>
          <a:prstGeom prst="rect">
            <a:avLst/>
          </a:prstGeom>
          <a:noFill/>
          <a:ln>
            <a:noFill/>
          </a:ln>
          <a:effectLst>
            <a:outerShdw blurRad="76200" dir="18900000" sy="23000" kx="-1200000" algn="bl" rotWithShape="0">
              <a:schemeClr val="accent3">
                <a:lumMod val="75000"/>
                <a:alpha val="20000"/>
              </a:schemeClr>
            </a:outerShdw>
          </a:effectLst>
          <a:extLst/>
        </p:spPr>
      </p:pic>
      <p:pic>
        <p:nvPicPr>
          <p:cNvPr id="4" name="Picture 85" descr="blau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29824" y="2625320"/>
            <a:ext cx="808603" cy="2226651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413921" y="1769923"/>
            <a:ext cx="4104455" cy="251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r>
              <a:rPr lang="ka-GE" sz="1600" b="1" kern="0" noProof="1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სამუშაოს </a:t>
            </a:r>
            <a:r>
              <a:rPr lang="ka-GE" sz="1600" b="1" kern="0" noProof="1" smtClean="0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მაძიებელს ეძლევა </a:t>
            </a:r>
            <a:r>
              <a:rPr lang="ka-GE" sz="1600" b="1" kern="0" noProof="1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შესაძლებლობა:</a:t>
            </a:r>
            <a:endParaRPr lang="en-US" sz="1600" b="1" kern="0" noProof="1">
              <a:solidFill>
                <a:schemeClr val="accent2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gray">
          <a:xfrm>
            <a:off x="5148064" y="1777381"/>
            <a:ext cx="3596816" cy="2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600" b="1" kern="0" noProof="1" smtClean="0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დამსაქმებელს ეძლევა</a:t>
            </a:r>
          </a:p>
          <a:p>
            <a:pPr algn="r" defTabSz="601266" eaLnBrk="0" hangingPunct="0">
              <a:defRPr/>
            </a:pPr>
            <a:r>
              <a:rPr lang="ka-GE" sz="1600" b="1" kern="0" noProof="1" smtClean="0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ka-GE" sz="1600" b="1" kern="0" noProof="1">
                <a:solidFill>
                  <a:schemeClr val="accent2">
                    <a:lumMod val="50000"/>
                  </a:schemeClr>
                </a:solidFill>
                <a:latin typeface="Sylfaen" panose="010A0502050306030303" pitchFamily="18" charset="0"/>
              </a:rPr>
              <a:t>შესაძლებლობა:</a:t>
            </a:r>
            <a:endParaRPr lang="en-US" sz="1600" b="1" kern="0" noProof="1">
              <a:solidFill>
                <a:schemeClr val="accent2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gray">
          <a:xfrm>
            <a:off x="413921" y="2625408"/>
            <a:ext cx="301614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განათავსოს  საკუთარი </a:t>
            </a:r>
            <a:endParaRPr lang="ka-GE" sz="1500" kern="0" noProof="1" smtClean="0">
              <a:latin typeface="Sylfaen" panose="010A0502050306030303" pitchFamily="18" charset="0"/>
            </a:endParaRPr>
          </a:p>
          <a:p>
            <a:pPr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ინფორმაცია</a:t>
            </a:r>
            <a:r>
              <a:rPr lang="ka-GE" sz="1500" kern="0" noProof="1">
                <a:latin typeface="Sylfaen" panose="010A0502050306030303" pitchFamily="18" charset="0"/>
              </a:rPr>
              <a:t>;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gray">
          <a:xfrm>
            <a:off x="428028" y="3229795"/>
            <a:ext cx="2475704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gray">
          <a:xfrm>
            <a:off x="413921" y="3488593"/>
            <a:ext cx="2839635" cy="64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ვაკანსიის </a:t>
            </a:r>
            <a:r>
              <a:rPr lang="ka-GE" sz="1500" kern="0" noProof="1" smtClean="0">
                <a:latin typeface="Sylfaen" panose="010A0502050306030303" pitchFamily="18" charset="0"/>
              </a:rPr>
              <a:t>პირობებში თვითონ </a:t>
            </a:r>
            <a:r>
              <a:rPr lang="ka-GE" sz="1500" kern="0" noProof="1">
                <a:latin typeface="Sylfaen" panose="010A0502050306030303" pitchFamily="18" charset="0"/>
              </a:rPr>
              <a:t>მოიძიოს ვაკანსია და გაუგზავნოს მონაცემები დამსაქმებელს; 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gray">
          <a:xfrm>
            <a:off x="413921" y="5046084"/>
            <a:ext cx="3761872" cy="152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თავად მიიღოს </a:t>
            </a:r>
            <a:endParaRPr lang="ka-GE" sz="1500" kern="0" noProof="1" smtClean="0">
              <a:latin typeface="Sylfaen" panose="010A0502050306030303" pitchFamily="18" charset="0"/>
            </a:endParaRPr>
          </a:p>
          <a:p>
            <a:pPr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გადაწყვეტილება </a:t>
            </a:r>
            <a:r>
              <a:rPr lang="ka-GE" sz="1500" kern="0" noProof="1">
                <a:latin typeface="Sylfaen" panose="010A0502050306030303" pitchFamily="18" charset="0"/>
              </a:rPr>
              <a:t>ინფორმაციის </a:t>
            </a:r>
            <a:endParaRPr lang="ka-GE" sz="1500" kern="0" noProof="1" smtClean="0">
              <a:latin typeface="Sylfaen" panose="010A0502050306030303" pitchFamily="18" charset="0"/>
            </a:endParaRPr>
          </a:p>
          <a:p>
            <a:pPr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რა </a:t>
            </a:r>
            <a:r>
              <a:rPr lang="ka-GE" sz="1500" kern="0" noProof="1">
                <a:latin typeface="Sylfaen" panose="010A0502050306030303" pitchFamily="18" charset="0"/>
              </a:rPr>
              <a:t>ნაწილი </a:t>
            </a:r>
            <a:r>
              <a:rPr lang="ka-GE" sz="1500" kern="0" noProof="1" smtClean="0">
                <a:latin typeface="Sylfaen" panose="010A0502050306030303" pitchFamily="18" charset="0"/>
              </a:rPr>
              <a:t>გახადოს საჯარო </a:t>
            </a:r>
          </a:p>
          <a:p>
            <a:pPr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(გარდა, პირადი ნომრისა)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gray">
          <a:xfrm>
            <a:off x="5728737" y="2625723"/>
            <a:ext cx="301614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შექმნას და მართოს საკუთარი გვერდი</a:t>
            </a:r>
            <a:r>
              <a:rPr lang="ka-GE" sz="1500" kern="0" noProof="1" smtClean="0">
                <a:latin typeface="Sylfaen" panose="010A0502050306030303" pitchFamily="18" charset="0"/>
              </a:rPr>
              <a:t>;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gray">
          <a:xfrm>
            <a:off x="5728737" y="3384463"/>
            <a:ext cx="301614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მოიძიოს </a:t>
            </a:r>
            <a:r>
              <a:rPr lang="ka-GE" sz="1500" kern="0" noProof="1">
                <a:latin typeface="Sylfaen" panose="010A0502050306030303" pitchFamily="18" charset="0"/>
              </a:rPr>
              <a:t>სასურველი </a:t>
            </a:r>
            <a:endParaRPr lang="ka-GE" sz="1500" kern="0" noProof="1" smtClean="0">
              <a:latin typeface="Sylfaen" panose="010A0502050306030303" pitchFamily="18" charset="0"/>
            </a:endParaRPr>
          </a:p>
          <a:p>
            <a:pPr algn="r"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ადამიანური </a:t>
            </a:r>
            <a:r>
              <a:rPr lang="ka-GE" sz="1500" kern="0" noProof="1">
                <a:latin typeface="Sylfaen" panose="010A0502050306030303" pitchFamily="18" charset="0"/>
              </a:rPr>
              <a:t>რესურსი ქვეყნის მასშტაბით;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gray">
          <a:xfrm>
            <a:off x="5940922" y="4314675"/>
            <a:ext cx="2803958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500" kern="0" noProof="1">
                <a:latin typeface="Sylfaen" panose="010A0502050306030303" pitchFamily="18" charset="0"/>
              </a:rPr>
              <a:t>ვაკანსიის პირობებში ავტომატურად </a:t>
            </a:r>
            <a:r>
              <a:rPr lang="ka-GE" sz="1500" kern="0" noProof="1" smtClean="0">
                <a:latin typeface="Sylfaen" panose="010A0502050306030303" pitchFamily="18" charset="0"/>
              </a:rPr>
              <a:t>დაუკავშირდეს </a:t>
            </a:r>
            <a:r>
              <a:rPr lang="ka-GE" sz="1500" kern="0" noProof="1">
                <a:latin typeface="Sylfaen" panose="010A0502050306030303" pitchFamily="18" charset="0"/>
              </a:rPr>
              <a:t>სამუშაოს მაძიებელს; 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gray">
          <a:xfrm>
            <a:off x="5004047" y="5166251"/>
            <a:ext cx="3740833" cy="373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თავად მიიღოს გადაწყვეტილება ინფორმაციის </a:t>
            </a:r>
            <a:r>
              <a:rPr lang="ka-GE" sz="1500" kern="0" noProof="1">
                <a:latin typeface="Sylfaen" panose="010A0502050306030303" pitchFamily="18" charset="0"/>
              </a:rPr>
              <a:t>რა ნაწილი </a:t>
            </a:r>
            <a:r>
              <a:rPr lang="ka-GE" sz="1500" kern="0" noProof="1" smtClean="0">
                <a:latin typeface="Sylfaen" panose="010A0502050306030303" pitchFamily="18" charset="0"/>
              </a:rPr>
              <a:t>გახადოს</a:t>
            </a:r>
          </a:p>
          <a:p>
            <a:pPr algn="r" defTabSz="601266" eaLnBrk="0" hangingPunct="0">
              <a:defRPr/>
            </a:pPr>
            <a:r>
              <a:rPr lang="ka-GE" sz="1500" kern="0" noProof="1" smtClean="0">
                <a:latin typeface="Sylfaen" panose="010A0502050306030303" pitchFamily="18" charset="0"/>
              </a:rPr>
              <a:t>საჯარო.</a:t>
            </a:r>
            <a:endParaRPr lang="en-US" sz="1500" kern="0" noProof="1">
              <a:latin typeface="Sylfaen" panose="010A0502050306030303" pitchFamily="18" charset="0"/>
            </a:endParaRPr>
          </a:p>
        </p:txBody>
      </p:sp>
      <p:sp>
        <p:nvSpPr>
          <p:cNvPr id="6" name="Double Brace 5"/>
          <p:cNvSpPr/>
          <p:nvPr/>
        </p:nvSpPr>
        <p:spPr>
          <a:xfrm>
            <a:off x="2971800" y="2422327"/>
            <a:ext cx="3156057" cy="2540931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 dirty="0">
              <a:latin typeface="Sylfaen" panose="010A0502050306030303" pitchFamily="18" charset="0"/>
            </a:endParaRPr>
          </a:p>
        </p:txBody>
      </p:sp>
      <p:pic>
        <p:nvPicPr>
          <p:cNvPr id="19" name="Picture 18" descr="C:\Users\user.user-PC\Desktop\bardak\logoebi\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88805"/>
            <a:ext cx="1298699" cy="27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640" y="276153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solidFill>
                  <a:schemeClr val="accent3">
                    <a:lumMod val="50000"/>
                  </a:schemeClr>
                </a:solidFill>
              </a:rPr>
              <a:t>რა შესაძლებლობა აქვს პორტალს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worknet.gov.ge</a:t>
            </a:r>
            <a:endParaRPr lang="en-US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124" y="6120404"/>
            <a:ext cx="755464" cy="671523"/>
          </a:xfrm>
          <a:prstGeom prst="rect">
            <a:avLst/>
          </a:prstGeom>
        </p:spPr>
      </p:pic>
      <p:sp>
        <p:nvSpPr>
          <p:cNvPr id="20" name="Rectangle 4"/>
          <p:cNvSpPr>
            <a:spLocks noChangeArrowheads="1"/>
          </p:cNvSpPr>
          <p:nvPr/>
        </p:nvSpPr>
        <p:spPr bwMode="gray">
          <a:xfrm>
            <a:off x="3031416" y="5949281"/>
            <a:ext cx="5116708" cy="625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r" defTabSz="601266" eaLnBrk="0" hangingPunct="0">
              <a:defRPr/>
            </a:pPr>
            <a:r>
              <a:rPr lang="ka-GE" sz="1600" b="1" kern="0" noProof="1" smtClean="0">
                <a:solidFill>
                  <a:srgbClr val="FF0000"/>
                </a:solidFill>
                <a:latin typeface="Sylfaen" panose="010A0502050306030303" pitchFamily="18" charset="0"/>
              </a:rPr>
              <a:t>2018 წლის  1 ივნისის მდგომარეობით  წარმოდგენილია 3006  ვაკანტური პოზიცია </a:t>
            </a:r>
            <a:endParaRPr lang="en-US" sz="1600" b="1" kern="0" noProof="1">
              <a:solidFill>
                <a:srgbClr val="FF0000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7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WORKNET.GOV.GE</a:t>
            </a:r>
            <a:r>
              <a:rPr lang="en-US" sz="2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-</a:t>
            </a:r>
            <a:r>
              <a:rPr lang="ka-GE" sz="2800" kern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ზე დარეგისტრირებულთა რაოდენობა 2018წ.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212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149945991"/>
              </p:ext>
            </p:extLst>
          </p:nvPr>
        </p:nvGraphicFramePr>
        <p:xfrm>
          <a:off x="683568" y="548680"/>
          <a:ext cx="777686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68303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097874775"/>
              </p:ext>
            </p:extLst>
          </p:nvPr>
        </p:nvGraphicFramePr>
        <p:xfrm>
          <a:off x="1115616" y="260648"/>
          <a:ext cx="7056784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3565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23AB631-2C77-48E2-965F-5E9DD09909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presentation (Green Wave design)</Template>
  <TotalTime>2844</TotalTime>
  <Words>388</Words>
  <Application>Microsoft Office PowerPoint</Application>
  <PresentationFormat>On-screen Show (4:3)</PresentationFormat>
  <Paragraphs>90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Custom Design</vt:lpstr>
      <vt:lpstr>Office Theme</vt:lpstr>
      <vt:lpstr>საქართველოს შრომის, ჯანმრთელობისა და სოციალური დაცვის სამინისტრო </vt:lpstr>
      <vt:lpstr>დასაქმების  ხელშეწყობის სერვისები</vt:lpstr>
      <vt:lpstr>სერვისები და პროგრამები</vt:lpstr>
      <vt:lpstr>დასაქმების სერვისების  ხელმისაწვდომობა </vt:lpstr>
      <vt:lpstr>WWW. WORKNET.GOV.GE </vt:lpstr>
      <vt:lpstr>რა შესაძლებლობა აქვს პორტალს worknet.gov.ge</vt:lpstr>
      <vt:lpstr>WORKNET.GOV.GE-ზე დარეგისტრირებულთა რაოდენობა 2018წ.</vt:lpstr>
      <vt:lpstr>PowerPoint Presentation</vt:lpstr>
      <vt:lpstr>PowerPoint Presentation</vt:lpstr>
      <vt:lpstr>PowerPoint Presentation</vt:lpstr>
      <vt:lpstr>PowerPoint Presentation</vt:lpstr>
      <vt:lpstr>სამუშაოს მაძიებელთა რაოდენობა, რომელთაც გაეწიათ საშუამავლო მომსახურება 2018წ</vt:lpstr>
      <vt:lpstr>ინდივიდუალური პროფესიული კონსულტირებში ჩართული სამუშაოს მაძიებელთა რაოდენობა  მუნიციპალურ დონეზე 2018 წ </vt:lpstr>
      <vt:lpstr>ჯგუფურ  კონსულტაციებში ჩართული სამუშაოს მაძიებელთა რაოდენობა  მუნიციპალურ დონეზე -2018 წ.  </vt:lpstr>
      <vt:lpstr>შშმპ მხარდაჭერითი დასაქმების პროგრამა</vt:lpstr>
      <vt:lpstr>შშმ პირთათვის გაწეული მხარდაჭერითი მომსახურება 2018 წ</vt:lpstr>
      <vt:lpstr>ხელფასის სუბსიდირების კომპონენტში ჩართული  ბენეფიციარები 2018წ.</vt:lpstr>
      <vt:lpstr>პროფესიული მომზადება-გადამზადების პროგრამაში ჩართული ბენეფიციარების რაოდენობა - 2347 - რეგიონულ ჭრილში 2018 წ.</vt:lpstr>
      <vt:lpstr>სტაჟირებაში ჩართული სამუშაოს მაძიებელთა რაოდენობა (149 ) 2018 წ</vt:lpstr>
      <vt:lpstr>სამუშაოს მაძიებელთა დასაქმების მაჩვენებლები 2015-2017 წწ </vt:lpstr>
      <vt:lpstr>დასაქმების ხელშეწყობის სერვისის ახალი მოდელის პილოტი</vt:lpstr>
      <vt:lpstr>სამომავლო  აქტივობები</vt:lpstr>
      <vt:lpstr>გმადლობთ ყურადღებისათვის!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სოციალური მომსახურების სააგენტო</dc:title>
  <dc:creator>Nill</dc:creator>
  <cp:lastModifiedBy>Tamar Barkalaia</cp:lastModifiedBy>
  <cp:revision>597</cp:revision>
  <cp:lastPrinted>2017-02-14T05:18:42Z</cp:lastPrinted>
  <dcterms:created xsi:type="dcterms:W3CDTF">2016-09-06T07:34:21Z</dcterms:created>
  <dcterms:modified xsi:type="dcterms:W3CDTF">2018-06-22T11:36:31Z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TC103853799990</vt:lpwstr>
  </property>
</Properties>
</file>